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304" r:id="rId3"/>
    <p:sldId id="257" r:id="rId4"/>
    <p:sldId id="258" r:id="rId5"/>
    <p:sldId id="259" r:id="rId6"/>
    <p:sldId id="260" r:id="rId7"/>
    <p:sldId id="261" r:id="rId8"/>
    <p:sldId id="262" r:id="rId9"/>
    <p:sldId id="263" r:id="rId10"/>
    <p:sldId id="264" r:id="rId11"/>
    <p:sldId id="267" r:id="rId12"/>
    <p:sldId id="268" r:id="rId13"/>
    <p:sldId id="269" r:id="rId14"/>
    <p:sldId id="270" r:id="rId15"/>
    <p:sldId id="303" r:id="rId16"/>
  </p:sldIdLst>
  <p:sldSz cx="18288000" cy="10287000"/>
  <p:notesSz cx="6858000" cy="9144000"/>
  <p:embeddedFontLst>
    <p:embeddedFont>
      <p:font typeface="Cambria" panose="02040503050406030204" pitchFamily="18" charset="0"/>
      <p:regular r:id="rId18"/>
      <p:bold r:id="rId19"/>
      <p:italic r:id="rId20"/>
      <p:boldItalic r:id="rId21"/>
    </p:embeddedFont>
    <p:embeddedFont>
      <p:font typeface="Open Sans ExtraBold" panose="020B0906030804020204" pitchFamily="34" charset="0"/>
      <p:bold r:id="rId22"/>
      <p:boldItalic r:id="rId23"/>
    </p:embeddedFont>
    <p:embeddedFont>
      <p:font typeface="Paytone One" panose="020B0604020202020204" charset="0"/>
      <p:regular r:id="rId24"/>
    </p:embeddedFont>
    <p:embeddedFont>
      <p:font typeface="Poppins" panose="00000500000000000000" pitchFamily="2"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2" roundtripDataSignature="AMtx7mgaJx92FjiJjfWdHkvjxWAlKkuqw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B4529C4-AAE3-4B5A-9FD4-FF14396580CB}">
  <a:tblStyle styleId="{9B4529C4-AAE3-4B5A-9FD4-FF14396580CB}"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1" d="100"/>
          <a:sy n="51" d="100"/>
        </p:scale>
        <p:origin x="1766" y="4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6"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8" Type="http://schemas.openxmlformats.org/officeDocument/2006/relationships/slide" Target="slides/slide7.xml"/><Relationship Id="rId7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2: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2: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3: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4: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4: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7" name="Google Shape;197;p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98" name="Google Shape;198;p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Ndung cụ thể ở cấp tiểu học: Thực hiện lồng ghép trong các môn học và hđgd đối với từng lớp, theo sgk mà nhà trường lựa chọn phù hợp với khả năng nhận thức của học sinh ở từng địa phương, tập trung vào vào các môn học....</a:t>
            </a:r>
            <a:endParaRPr/>
          </a:p>
        </p:txBody>
      </p:sp>
      <p:sp>
        <p:nvSpPr>
          <p:cNvPr id="200" name="Google Shape;200;p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01" name="Google Shape;201;p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44" name="Google Shape;244;p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45" name="Google Shape;245;p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Ndung cụ thể ở cấp tiểu học: Thực hiện lồng ghép trong các môn học và hđgd đối với từng lớp, theo sgk mà nhà trường lựa chọn phù hợp với khả năng nhận thức của học sinh ở từng địa phương, tập trung vào vào các môn học....</a:t>
            </a:r>
            <a:endParaRPr/>
          </a:p>
        </p:txBody>
      </p:sp>
      <p:sp>
        <p:nvSpPr>
          <p:cNvPr id="247" name="Google Shape;247;p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48" name="Google Shape;248;p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79" name="Google Shape;279;p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80" name="Google Shape;280;p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Ndung cụ thể ở cấp tiểu học: Thực hiện lồng ghép trong các môn học và hđgd đối với từng lớp, theo sgk mà nhà trường lựa chọn phù hợp với khả năng nhận thức của học sinh ở từng địa phương, tập trung vào vào các môn học....</a:t>
            </a:r>
            <a:endParaRPr/>
          </a:p>
        </p:txBody>
      </p:sp>
      <p:sp>
        <p:nvSpPr>
          <p:cNvPr id="282" name="Google Shape;282;p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83" name="Google Shape;283;p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29" name="Google Shape;329;p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30" name="Google Shape;330;p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1" name="Google Shape;331;p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Thời lượng lồng ghép nội dung GDQPAN trong các môn học, hđgd phù hợp với CTGDPT, KHGD của các trường, bảo đảm đủ nội dung GDQP và AN cần truyền đạt, không làm tăng thời lượng học của các môn hoc và hđgd</a:t>
            </a:r>
            <a:endParaRPr/>
          </a:p>
        </p:txBody>
      </p:sp>
      <p:sp>
        <p:nvSpPr>
          <p:cNvPr id="332" name="Google Shape;332;p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33" name="Google Shape;333;p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68" name="Google Shape;368;p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69" name="Google Shape;369;p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p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Trên cơ sở mục tiêu và nd bài học, kinh nghiệm, điều kiện thực tế, gv Lồng ghép nd gdqpan  truyền cảm, ngắn gọn, dễ nhớ, dễ hiểu; phát huy tính sáng tạo, phù hợp với đặc điểm tâm, lí, sinh lí lứa tuổi và nhận thức của học sinh, kết hợp hình ảnh minh họa, các hiện vật phù hợp với mục tiêu, nội dung bài học; tăng cường ứng dụng công nghệ thông tin trong dạy học lồng ghép và thực hành.</a:t>
            </a:r>
            <a:endParaRPr/>
          </a:p>
        </p:txBody>
      </p:sp>
      <p:sp>
        <p:nvSpPr>
          <p:cNvPr id="371" name="Google Shape;371;p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72" name="Google Shape;372;p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1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34" name="Google Shape;434;p1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35" name="Google Shape;435;p1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6" name="Google Shape;436;p1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Lồng ghép thông qua dạy học các bài học, chủ đề dạy học, hoạt động trải nghiệm trong và ngoài lớp học.</a:t>
            </a:r>
            <a:endParaRPr/>
          </a:p>
          <a:p>
            <a:pPr marL="0" lvl="0" indent="0" algn="l" rtl="0">
              <a:spcBef>
                <a:spcPts val="0"/>
              </a:spcBef>
              <a:spcAft>
                <a:spcPts val="0"/>
              </a:spcAft>
              <a:buNone/>
            </a:pPr>
            <a:r>
              <a:rPr lang="en-US"/>
              <a:t>Cần đa dạng các hình thức tổ chức như: tham quan di tích lịch sử, bảo tàng, nhà truyền thống, đơn vị lực lượng vũ trang, tổ chức cắm trại, đọc sách, nghe, thi kể chuyện truyền thống, các hội thi tìm hiểu về quốc phòng và an ninh.</a:t>
            </a:r>
            <a:endParaRPr/>
          </a:p>
        </p:txBody>
      </p:sp>
      <p:sp>
        <p:nvSpPr>
          <p:cNvPr id="437" name="Google Shape;437;p1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38" name="Google Shape;438;p1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13: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8" name="Google Shape;448;p1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14: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0" name="Google Shape;490;p14: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15: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8" name="Google Shape;528;p15: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7"/>
        <p:cNvGrpSpPr/>
        <p:nvPr/>
      </p:nvGrpSpPr>
      <p:grpSpPr>
        <a:xfrm>
          <a:off x="0" y="0"/>
          <a:ext cx="0" cy="0"/>
          <a:chOff x="0" y="0"/>
          <a:chExt cx="0" cy="0"/>
        </a:xfrm>
      </p:grpSpPr>
      <p:sp>
        <p:nvSpPr>
          <p:cNvPr id="1058" name="Google Shape;1058;p48: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9" name="Google Shape;1059;p48: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5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5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5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53"/>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3"/>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5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5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54"/>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54"/>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5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5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5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55"/>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55"/>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55"/>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55"/>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5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5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5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5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5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57"/>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57"/>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57"/>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5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5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58"/>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58"/>
          <p:cNvSpPr>
            <a:spLocks noGrp="1"/>
          </p:cNvSpPr>
          <p:nvPr>
            <p:ph type="pic" idx="2"/>
          </p:nvPr>
        </p:nvSpPr>
        <p:spPr>
          <a:xfrm>
            <a:off x="1792288" y="612775"/>
            <a:ext cx="5486400" cy="4114800"/>
          </a:xfrm>
          <a:prstGeom prst="rect">
            <a:avLst/>
          </a:prstGeom>
          <a:noFill/>
          <a:ln>
            <a:noFill/>
          </a:ln>
        </p:spPr>
      </p:sp>
      <p:sp>
        <p:nvSpPr>
          <p:cNvPr id="68" name="Google Shape;68;p58"/>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5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5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5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5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9"/>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5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5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60"/>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60"/>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6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6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6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6.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Shape 87"/>
        <p:cNvGrpSpPr/>
        <p:nvPr/>
      </p:nvGrpSpPr>
      <p:grpSpPr>
        <a:xfrm>
          <a:off x="0" y="0"/>
          <a:ext cx="0" cy="0"/>
          <a:chOff x="0" y="0"/>
          <a:chExt cx="0" cy="0"/>
        </a:xfrm>
      </p:grpSpPr>
      <p:grpSp>
        <p:nvGrpSpPr>
          <p:cNvPr id="88" name="Google Shape;88;p1"/>
          <p:cNvGrpSpPr/>
          <p:nvPr/>
        </p:nvGrpSpPr>
        <p:grpSpPr>
          <a:xfrm>
            <a:off x="10833546" y="9656788"/>
            <a:ext cx="10032865" cy="10032865"/>
            <a:chOff x="0" y="0"/>
            <a:chExt cx="812800" cy="812800"/>
          </a:xfrm>
        </p:grpSpPr>
        <p:sp>
          <p:nvSpPr>
            <p:cNvPr id="89" name="Google Shape;89;p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 name="Google Shape;90;p1"/>
            <p:cNvSpPr txBox="1"/>
            <p:nvPr/>
          </p:nvSpPr>
          <p:spPr>
            <a:xfrm>
              <a:off x="76200" y="19050"/>
              <a:ext cx="66040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1" name="Google Shape;91;p1"/>
          <p:cNvSpPr txBox="1"/>
          <p:nvPr/>
        </p:nvSpPr>
        <p:spPr>
          <a:xfrm>
            <a:off x="383458" y="2253078"/>
            <a:ext cx="17671796" cy="441018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235" b="1">
                <a:solidFill>
                  <a:srgbClr val="FF0000"/>
                </a:solidFill>
                <a:latin typeface="+mn-lt"/>
                <a:ea typeface="Open Sans ExtraBold"/>
                <a:cs typeface="Open Sans ExtraBold"/>
                <a:sym typeface="Open Sans ExtraBold"/>
              </a:rPr>
              <a:t>TẬP HUẤN</a:t>
            </a:r>
            <a:endParaRPr>
              <a:solidFill>
                <a:srgbClr val="FF0000"/>
              </a:solidFill>
              <a:latin typeface="+mn-lt"/>
            </a:endParaRPr>
          </a:p>
          <a:p>
            <a:pPr marL="0" marR="0" lvl="0" indent="0" algn="ctr" rtl="0">
              <a:lnSpc>
                <a:spcPct val="140000"/>
              </a:lnSpc>
              <a:spcBef>
                <a:spcPts val="0"/>
              </a:spcBef>
              <a:spcAft>
                <a:spcPts val="0"/>
              </a:spcAft>
              <a:buNone/>
            </a:pPr>
            <a:r>
              <a:rPr lang="en-US" sz="6235" b="1">
                <a:solidFill>
                  <a:srgbClr val="051D40"/>
                </a:solidFill>
                <a:latin typeface="+mn-lt"/>
                <a:ea typeface="Open Sans ExtraBold"/>
                <a:cs typeface="Open Sans ExtraBold"/>
                <a:sym typeface="Open Sans ExtraBold"/>
              </a:rPr>
              <a:t> </a:t>
            </a:r>
            <a:r>
              <a:rPr lang="en-US" sz="4000" b="1">
                <a:solidFill>
                  <a:srgbClr val="0000CC"/>
                </a:solidFill>
                <a:latin typeface="+mn-lt"/>
                <a:ea typeface="Open Sans ExtraBold"/>
                <a:cs typeface="Open Sans ExtraBold"/>
                <a:sym typeface="Open Sans ExtraBold"/>
              </a:rPr>
              <a:t>LỒNG GHÉP NỘI DUNG GIÁO DỤC QUỐC PHÒNG VÀ AN NINH </a:t>
            </a:r>
            <a:endParaRPr sz="4000">
              <a:solidFill>
                <a:srgbClr val="0000CC"/>
              </a:solidFill>
              <a:latin typeface="+mn-lt"/>
            </a:endParaRPr>
          </a:p>
          <a:p>
            <a:pPr marL="0" marR="0" lvl="0" indent="0" algn="ctr" rtl="0">
              <a:lnSpc>
                <a:spcPct val="140000"/>
              </a:lnSpc>
              <a:spcBef>
                <a:spcPts val="0"/>
              </a:spcBef>
              <a:spcAft>
                <a:spcPts val="0"/>
              </a:spcAft>
              <a:buNone/>
            </a:pPr>
            <a:r>
              <a:rPr lang="en-US" sz="4000" b="1">
                <a:solidFill>
                  <a:srgbClr val="0000CC"/>
                </a:solidFill>
                <a:latin typeface="+mn-lt"/>
                <a:ea typeface="Open Sans ExtraBold"/>
                <a:cs typeface="Open Sans ExtraBold"/>
                <a:sym typeface="Open Sans ExtraBold"/>
              </a:rPr>
              <a:t> TRONG TRƯỜNG TIỂU HỌC </a:t>
            </a:r>
            <a:endParaRPr sz="4000">
              <a:solidFill>
                <a:srgbClr val="0000CC"/>
              </a:solidFill>
              <a:latin typeface="+mn-lt"/>
            </a:endParaRPr>
          </a:p>
          <a:p>
            <a:pPr marL="0" marR="0" lvl="0" indent="0" algn="ctr" rtl="0">
              <a:lnSpc>
                <a:spcPct val="140000"/>
              </a:lnSpc>
              <a:spcBef>
                <a:spcPts val="0"/>
              </a:spcBef>
              <a:spcAft>
                <a:spcPts val="0"/>
              </a:spcAft>
              <a:buNone/>
            </a:pPr>
            <a:r>
              <a:rPr lang="en-US" sz="4000" b="1">
                <a:solidFill>
                  <a:srgbClr val="0000CC"/>
                </a:solidFill>
                <a:latin typeface="+mn-lt"/>
                <a:ea typeface="Open Sans ExtraBold"/>
                <a:cs typeface="Open Sans ExtraBold"/>
                <a:sym typeface="Open Sans ExtraBold"/>
              </a:rPr>
              <a:t> NĂM 2024</a:t>
            </a:r>
            <a:endParaRPr sz="4000">
              <a:solidFill>
                <a:srgbClr val="0000CC"/>
              </a:solidFill>
              <a:latin typeface="+mn-lt"/>
            </a:endParaRPr>
          </a:p>
        </p:txBody>
      </p:sp>
      <p:grpSp>
        <p:nvGrpSpPr>
          <p:cNvPr id="92" name="Google Shape;92;p1"/>
          <p:cNvGrpSpPr/>
          <p:nvPr/>
        </p:nvGrpSpPr>
        <p:grpSpPr>
          <a:xfrm>
            <a:off x="16420234" y="-1717598"/>
            <a:ext cx="3735531" cy="3735531"/>
            <a:chOff x="0" y="0"/>
            <a:chExt cx="812800" cy="812800"/>
          </a:xfrm>
        </p:grpSpPr>
        <p:sp>
          <p:nvSpPr>
            <p:cNvPr id="93" name="Google Shape;93;p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cmpd="sng">
              <a:solidFill>
                <a:srgbClr val="145DA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 name="Google Shape;94;p1"/>
            <p:cNvSpPr txBox="1"/>
            <p:nvPr/>
          </p:nvSpPr>
          <p:spPr>
            <a:xfrm>
              <a:off x="76200" y="19050"/>
              <a:ext cx="66040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5" name="Google Shape;95;p1"/>
          <p:cNvGrpSpPr/>
          <p:nvPr/>
        </p:nvGrpSpPr>
        <p:grpSpPr>
          <a:xfrm>
            <a:off x="747857" y="-643475"/>
            <a:ext cx="1286950" cy="1286950"/>
            <a:chOff x="0" y="0"/>
            <a:chExt cx="812800" cy="812800"/>
          </a:xfrm>
        </p:grpSpPr>
        <p:sp>
          <p:nvSpPr>
            <p:cNvPr id="96" name="Google Shape;96;p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 name="Google Shape;97;p1"/>
            <p:cNvSpPr txBox="1"/>
            <p:nvPr/>
          </p:nvSpPr>
          <p:spPr>
            <a:xfrm>
              <a:off x="76200" y="19050"/>
              <a:ext cx="66040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8" name="Google Shape;98;p1"/>
          <p:cNvGrpSpPr/>
          <p:nvPr/>
        </p:nvGrpSpPr>
        <p:grpSpPr>
          <a:xfrm>
            <a:off x="-1929195" y="8389571"/>
            <a:ext cx="3735531" cy="3735531"/>
            <a:chOff x="0" y="0"/>
            <a:chExt cx="812800" cy="812800"/>
          </a:xfrm>
        </p:grpSpPr>
        <p:sp>
          <p:nvSpPr>
            <p:cNvPr id="99" name="Google Shape;99;p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cmpd="sng">
              <a:solidFill>
                <a:srgbClr val="145DA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1"/>
            <p:cNvSpPr txBox="1"/>
            <p:nvPr/>
          </p:nvSpPr>
          <p:spPr>
            <a:xfrm>
              <a:off x="76200" y="19050"/>
              <a:ext cx="66040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01" name="Google Shape;101;p1"/>
          <p:cNvSpPr/>
          <p:nvPr/>
        </p:nvSpPr>
        <p:spPr>
          <a:xfrm>
            <a:off x="16109262" y="6512489"/>
            <a:ext cx="1604515" cy="3595551"/>
          </a:xfrm>
          <a:custGeom>
            <a:avLst/>
            <a:gdLst/>
            <a:ahLst/>
            <a:cxnLst/>
            <a:rect l="l" t="t" r="r" b="b"/>
            <a:pathLst>
              <a:path w="1604515" h="3595551" extrusionOk="0">
                <a:moveTo>
                  <a:pt x="0" y="0"/>
                </a:moveTo>
                <a:lnTo>
                  <a:pt x="1604514" y="0"/>
                </a:lnTo>
                <a:lnTo>
                  <a:pt x="1604514" y="3595551"/>
                </a:lnTo>
                <a:lnTo>
                  <a:pt x="0" y="3595551"/>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 name="Google Shape;102;p1"/>
          <p:cNvSpPr/>
          <p:nvPr/>
        </p:nvSpPr>
        <p:spPr>
          <a:xfrm>
            <a:off x="232746" y="5715299"/>
            <a:ext cx="2317171" cy="4392741"/>
          </a:xfrm>
          <a:custGeom>
            <a:avLst/>
            <a:gdLst/>
            <a:ahLst/>
            <a:cxnLst/>
            <a:rect l="l" t="t" r="r" b="b"/>
            <a:pathLst>
              <a:path w="2317171" h="4392741" extrusionOk="0">
                <a:moveTo>
                  <a:pt x="0" y="0"/>
                </a:moveTo>
                <a:lnTo>
                  <a:pt x="2317171" y="0"/>
                </a:lnTo>
                <a:lnTo>
                  <a:pt x="2317171" y="4392741"/>
                </a:lnTo>
                <a:lnTo>
                  <a:pt x="0" y="439274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p1"/>
          <p:cNvSpPr txBox="1"/>
          <p:nvPr/>
        </p:nvSpPr>
        <p:spPr>
          <a:xfrm>
            <a:off x="7849253" y="8496300"/>
            <a:ext cx="7918532" cy="526939"/>
          </a:xfrm>
          <a:prstGeom prst="rect">
            <a:avLst/>
          </a:prstGeom>
          <a:noFill/>
          <a:ln>
            <a:noFill/>
          </a:ln>
        </p:spPr>
        <p:txBody>
          <a:bodyPr spcFirstLastPara="1" wrap="square" lIns="0" tIns="0" rIns="0" bIns="0" anchor="t" anchorCtr="0">
            <a:spAutoFit/>
          </a:bodyPr>
          <a:lstStyle/>
          <a:p>
            <a:pPr marL="0" marR="0" lvl="0" indent="0" algn="l" rtl="0">
              <a:lnSpc>
                <a:spcPct val="107343"/>
              </a:lnSpc>
              <a:spcBef>
                <a:spcPts val="0"/>
              </a:spcBef>
              <a:spcAft>
                <a:spcPts val="0"/>
              </a:spcAft>
              <a:buNone/>
            </a:pPr>
            <a:r>
              <a:rPr lang="en-US" sz="3200" b="1" i="1">
                <a:solidFill>
                  <a:srgbClr val="00B0F0"/>
                </a:solidFill>
                <a:latin typeface="Times New Roman"/>
                <a:ea typeface="Times New Roman"/>
                <a:cs typeface="Times New Roman"/>
                <a:sym typeface="Times New Roman"/>
              </a:rPr>
              <a:t>Đức Phổ, ngày 14 tháng 9 năm 2024</a:t>
            </a:r>
            <a:endParaRPr>
              <a:solidFill>
                <a:srgbClr val="00B0F0"/>
              </a:solidFill>
            </a:endParaRPr>
          </a:p>
        </p:txBody>
      </p:sp>
      <p:sp>
        <p:nvSpPr>
          <p:cNvPr id="104" name="Google Shape;104;p1"/>
          <p:cNvSpPr/>
          <p:nvPr/>
        </p:nvSpPr>
        <p:spPr>
          <a:xfrm>
            <a:off x="3886200" y="355300"/>
            <a:ext cx="10210800" cy="1662634"/>
          </a:xfrm>
          <a:prstGeom prst="rect">
            <a:avLst/>
          </a:prstGeom>
          <a:solidFill>
            <a:schemeClr val="accen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111760" marR="82550" lvl="0" indent="0" algn="ctr" rtl="0">
              <a:lnSpc>
                <a:spcPct val="115000"/>
              </a:lnSpc>
              <a:spcBef>
                <a:spcPts val="0"/>
              </a:spcBef>
              <a:spcAft>
                <a:spcPts val="0"/>
              </a:spcAft>
              <a:buNone/>
            </a:pPr>
            <a:r>
              <a:rPr lang="en-US" sz="3200">
                <a:solidFill>
                  <a:srgbClr val="F2F2F2"/>
                </a:solidFill>
                <a:latin typeface="Times New Roman"/>
                <a:ea typeface="Times New Roman"/>
                <a:cs typeface="Times New Roman"/>
                <a:sym typeface="Times New Roman"/>
              </a:rPr>
              <a:t>UBND THỊ XÃ ĐỨC PHỔ</a:t>
            </a:r>
            <a:endParaRPr/>
          </a:p>
          <a:p>
            <a:pPr marL="0" marR="0" lvl="0" indent="0" algn="ctr" rtl="0">
              <a:lnSpc>
                <a:spcPct val="115000"/>
              </a:lnSpc>
              <a:spcBef>
                <a:spcPts val="1600"/>
              </a:spcBef>
              <a:spcAft>
                <a:spcPts val="0"/>
              </a:spcAft>
              <a:buNone/>
            </a:pPr>
            <a:r>
              <a:rPr lang="en-US" sz="3200" b="1">
                <a:solidFill>
                  <a:srgbClr val="F2F2F2"/>
                </a:solidFill>
                <a:latin typeface="Times New Roman"/>
                <a:ea typeface="Times New Roman"/>
                <a:cs typeface="Times New Roman"/>
                <a:sym typeface="Times New Roman"/>
              </a:rPr>
              <a:t>PHÒNG GIÁO DỤC VÀ ĐÀO TẠO </a:t>
            </a:r>
            <a:endParaRPr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p2"/>
          <p:cNvPicPr preferRelativeResize="0"/>
          <p:nvPr/>
        </p:nvPicPr>
        <p:blipFill rotWithShape="1">
          <a:blip r:embed="rId3">
            <a:alphaModFix/>
          </a:blip>
          <a:srcRect l="8076" t="22683" r="16001" b="21532"/>
          <a:stretch/>
        </p:blipFill>
        <p:spPr>
          <a:xfrm>
            <a:off x="1147841" y="3642528"/>
            <a:ext cx="15965901" cy="5715000"/>
          </a:xfrm>
          <a:prstGeom prst="rect">
            <a:avLst/>
          </a:prstGeom>
          <a:noFill/>
          <a:ln>
            <a:noFill/>
          </a:ln>
        </p:spPr>
      </p:pic>
      <p:sp>
        <p:nvSpPr>
          <p:cNvPr id="303" name="Google Shape;303;p2"/>
          <p:cNvSpPr txBox="1"/>
          <p:nvPr/>
        </p:nvSpPr>
        <p:spPr>
          <a:xfrm>
            <a:off x="1147841" y="1033505"/>
            <a:ext cx="16002000" cy="1523433"/>
          </a:xfrm>
          <a:prstGeom prst="rect">
            <a:avLst/>
          </a:prstGeom>
          <a:noFill/>
          <a:ln>
            <a:noFill/>
          </a:ln>
        </p:spPr>
        <p:txBody>
          <a:bodyPr spcFirstLastPara="1" wrap="square" lIns="137138" tIns="68550" rIns="137138" bIns="68550" anchor="t" anchorCtr="0">
            <a:spAutoFit/>
          </a:bodyPr>
          <a:lstStyle/>
          <a:p>
            <a:pPr marR="48578" algn="ctr"/>
            <a:r>
              <a:rPr lang="en-US" sz="9000" b="1">
                <a:solidFill>
                  <a:srgbClr val="FF0000"/>
                </a:solidFill>
                <a:latin typeface="Cambria"/>
                <a:ea typeface="Cambria"/>
                <a:cs typeface="Cambria"/>
                <a:sym typeface="Cambria"/>
              </a:rPr>
              <a:t>NỘI DUNG</a:t>
            </a:r>
            <a:endParaRPr sz="2100"/>
          </a:p>
        </p:txBody>
      </p:sp>
      <p:sp>
        <p:nvSpPr>
          <p:cNvPr id="304" name="Google Shape;304;p2"/>
          <p:cNvSpPr/>
          <p:nvPr/>
        </p:nvSpPr>
        <p:spPr>
          <a:xfrm>
            <a:off x="3200400" y="6172200"/>
            <a:ext cx="13771248" cy="692437"/>
          </a:xfrm>
          <a:prstGeom prst="rect">
            <a:avLst/>
          </a:prstGeom>
          <a:noFill/>
          <a:ln>
            <a:noFill/>
          </a:ln>
        </p:spPr>
        <p:txBody>
          <a:bodyPr spcFirstLastPara="1" wrap="square" lIns="137138" tIns="68550" rIns="137138" bIns="68550" anchor="t" anchorCtr="0">
            <a:spAutoFit/>
          </a:bodyPr>
          <a:lstStyle/>
          <a:p>
            <a:pPr algn="just"/>
            <a:r>
              <a:rPr lang="en-US" sz="3600" b="1">
                <a:solidFill>
                  <a:srgbClr val="0000CC"/>
                </a:solidFill>
                <a:latin typeface="Times New Roman"/>
                <a:ea typeface="Times New Roman"/>
                <a:cs typeface="Times New Roman"/>
                <a:sym typeface="Times New Roman"/>
              </a:rPr>
              <a:t>Trình bày KHBD minh họa lồng ghép Giáo dục QPAN</a:t>
            </a:r>
            <a:endParaRPr sz="3600" b="1">
              <a:solidFill>
                <a:srgbClr val="0000CC"/>
              </a:solidFill>
              <a:latin typeface="Times New Roman"/>
              <a:ea typeface="Times New Roman"/>
              <a:cs typeface="Times New Roman"/>
              <a:sym typeface="Times New Roman"/>
            </a:endParaRPr>
          </a:p>
        </p:txBody>
      </p:sp>
      <p:sp>
        <p:nvSpPr>
          <p:cNvPr id="305" name="Google Shape;305;p2"/>
          <p:cNvSpPr/>
          <p:nvPr/>
        </p:nvSpPr>
        <p:spPr>
          <a:xfrm>
            <a:off x="3030166" y="7914375"/>
            <a:ext cx="13454963" cy="692437"/>
          </a:xfrm>
          <a:prstGeom prst="rect">
            <a:avLst/>
          </a:prstGeom>
          <a:noFill/>
          <a:ln>
            <a:noFill/>
          </a:ln>
        </p:spPr>
        <p:txBody>
          <a:bodyPr spcFirstLastPara="1" wrap="square" lIns="137138" tIns="68550" rIns="137138" bIns="68550" anchor="t" anchorCtr="0">
            <a:spAutoFit/>
          </a:bodyPr>
          <a:lstStyle/>
          <a:p>
            <a:pPr algn="just"/>
            <a:r>
              <a:rPr lang="en-US" sz="3600" b="1">
                <a:solidFill>
                  <a:srgbClr val="0000CC"/>
                </a:solidFill>
                <a:latin typeface="Times New Roman"/>
                <a:ea typeface="Times New Roman"/>
                <a:cs typeface="Times New Roman"/>
                <a:sym typeface="Times New Roman"/>
              </a:rPr>
              <a:t>Trao đổi – chia sẻ</a:t>
            </a:r>
            <a:endParaRPr sz="3600" b="1">
              <a:solidFill>
                <a:srgbClr val="0000CC"/>
              </a:solidFill>
              <a:latin typeface="Times New Roman"/>
              <a:ea typeface="Times New Roman"/>
              <a:cs typeface="Times New Roman"/>
              <a:sym typeface="Times New Roman"/>
            </a:endParaRPr>
          </a:p>
        </p:txBody>
      </p:sp>
      <p:sp>
        <p:nvSpPr>
          <p:cNvPr id="306" name="Google Shape;306;p2"/>
          <p:cNvSpPr txBox="1"/>
          <p:nvPr/>
        </p:nvSpPr>
        <p:spPr>
          <a:xfrm>
            <a:off x="1914203" y="4221026"/>
            <a:ext cx="546303" cy="784770"/>
          </a:xfrm>
          <a:prstGeom prst="rect">
            <a:avLst/>
          </a:prstGeom>
          <a:noFill/>
          <a:ln>
            <a:noFill/>
          </a:ln>
        </p:spPr>
        <p:txBody>
          <a:bodyPr spcFirstLastPara="1" wrap="square" lIns="137138" tIns="68550" rIns="137138" bIns="68550" anchor="t" anchorCtr="0">
            <a:spAutoFit/>
          </a:bodyPr>
          <a:lstStyle/>
          <a:p>
            <a:r>
              <a:rPr lang="en-US" sz="4200" b="1">
                <a:solidFill>
                  <a:srgbClr val="0000CC"/>
                </a:solidFill>
                <a:latin typeface="Times New Roman"/>
                <a:ea typeface="Times New Roman"/>
                <a:cs typeface="Times New Roman"/>
                <a:sym typeface="Times New Roman"/>
              </a:rPr>
              <a:t>1</a:t>
            </a:r>
            <a:endParaRPr sz="4200" b="1">
              <a:solidFill>
                <a:srgbClr val="0000CC"/>
              </a:solidFill>
              <a:latin typeface="Times New Roman"/>
              <a:ea typeface="Times New Roman"/>
              <a:cs typeface="Times New Roman"/>
              <a:sym typeface="Times New Roman"/>
            </a:endParaRPr>
          </a:p>
        </p:txBody>
      </p:sp>
      <p:sp>
        <p:nvSpPr>
          <p:cNvPr id="307" name="Google Shape;307;p2"/>
          <p:cNvSpPr txBox="1"/>
          <p:nvPr/>
        </p:nvSpPr>
        <p:spPr>
          <a:xfrm>
            <a:off x="2159703" y="6122686"/>
            <a:ext cx="546303" cy="784770"/>
          </a:xfrm>
          <a:prstGeom prst="rect">
            <a:avLst/>
          </a:prstGeom>
          <a:noFill/>
          <a:ln>
            <a:noFill/>
          </a:ln>
        </p:spPr>
        <p:txBody>
          <a:bodyPr spcFirstLastPara="1" wrap="square" lIns="137138" tIns="68550" rIns="137138" bIns="68550" anchor="t" anchorCtr="0">
            <a:spAutoFit/>
          </a:bodyPr>
          <a:lstStyle/>
          <a:p>
            <a:r>
              <a:rPr lang="en-US" sz="4200" b="1">
                <a:solidFill>
                  <a:srgbClr val="0000CC"/>
                </a:solidFill>
                <a:latin typeface="Times New Roman"/>
                <a:ea typeface="Times New Roman"/>
                <a:cs typeface="Times New Roman"/>
                <a:sym typeface="Times New Roman"/>
              </a:rPr>
              <a:t>2</a:t>
            </a:r>
            <a:endParaRPr sz="4200" b="1">
              <a:solidFill>
                <a:srgbClr val="0000CC"/>
              </a:solidFill>
              <a:latin typeface="Times New Roman"/>
              <a:ea typeface="Times New Roman"/>
              <a:cs typeface="Times New Roman"/>
              <a:sym typeface="Times New Roman"/>
            </a:endParaRPr>
          </a:p>
        </p:txBody>
      </p:sp>
      <p:sp>
        <p:nvSpPr>
          <p:cNvPr id="308" name="Google Shape;308;p2"/>
          <p:cNvSpPr txBox="1"/>
          <p:nvPr/>
        </p:nvSpPr>
        <p:spPr>
          <a:xfrm>
            <a:off x="1939491" y="7933624"/>
            <a:ext cx="546303" cy="784770"/>
          </a:xfrm>
          <a:prstGeom prst="rect">
            <a:avLst/>
          </a:prstGeom>
          <a:noFill/>
          <a:ln>
            <a:noFill/>
          </a:ln>
        </p:spPr>
        <p:txBody>
          <a:bodyPr spcFirstLastPara="1" wrap="square" lIns="137138" tIns="68550" rIns="137138" bIns="68550" anchor="t" anchorCtr="0">
            <a:spAutoFit/>
          </a:bodyPr>
          <a:lstStyle/>
          <a:p>
            <a:r>
              <a:rPr lang="en-US" sz="4200" b="1">
                <a:solidFill>
                  <a:srgbClr val="0000CC"/>
                </a:solidFill>
                <a:latin typeface="Times New Roman"/>
                <a:ea typeface="Times New Roman"/>
                <a:cs typeface="Times New Roman"/>
                <a:sym typeface="Times New Roman"/>
              </a:rPr>
              <a:t>3</a:t>
            </a:r>
            <a:endParaRPr sz="4200" b="1">
              <a:solidFill>
                <a:srgbClr val="0000CC"/>
              </a:solidFill>
              <a:latin typeface="Times New Roman"/>
              <a:ea typeface="Times New Roman"/>
              <a:cs typeface="Times New Roman"/>
              <a:sym typeface="Times New Roman"/>
            </a:endParaRPr>
          </a:p>
        </p:txBody>
      </p:sp>
      <p:sp>
        <p:nvSpPr>
          <p:cNvPr id="309" name="Google Shape;309;p2"/>
          <p:cNvSpPr/>
          <p:nvPr/>
        </p:nvSpPr>
        <p:spPr>
          <a:xfrm>
            <a:off x="2857499" y="4290276"/>
            <a:ext cx="13915799" cy="692437"/>
          </a:xfrm>
          <a:prstGeom prst="rect">
            <a:avLst/>
          </a:prstGeom>
          <a:noFill/>
          <a:ln>
            <a:noFill/>
          </a:ln>
        </p:spPr>
        <p:txBody>
          <a:bodyPr spcFirstLastPara="1" wrap="square" lIns="137138" tIns="68550" rIns="137138" bIns="68550" anchor="t" anchorCtr="0">
            <a:spAutoFit/>
          </a:bodyPr>
          <a:lstStyle/>
          <a:p>
            <a:pPr algn="just"/>
            <a:r>
              <a:rPr lang="en-US" sz="3600" b="1">
                <a:solidFill>
                  <a:srgbClr val="0000CC"/>
                </a:solidFill>
                <a:latin typeface="Times New Roman"/>
                <a:ea typeface="Times New Roman"/>
                <a:cs typeface="Times New Roman"/>
                <a:sym typeface="Times New Roman"/>
              </a:rPr>
              <a:t>Triển khai Thông tư 08/2024/TT-BGDĐT ngày 15 tháng 5 năm 2024.</a:t>
            </a:r>
            <a:endParaRPr sz="3600" b="1">
              <a:solidFill>
                <a:srgbClr val="0000CC"/>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6"/>
                                        </p:tgtEl>
                                        <p:attrNameLst>
                                          <p:attrName>style.visibility</p:attrName>
                                        </p:attrNameLst>
                                      </p:cBhvr>
                                      <p:to>
                                        <p:strVal val="visible"/>
                                      </p:to>
                                    </p:set>
                                    <p:animEffect transition="in" filter="fade">
                                      <p:cBhvr>
                                        <p:cTn id="7" dur="500"/>
                                        <p:tgtEl>
                                          <p:spTgt spid="306"/>
                                        </p:tgtEl>
                                      </p:cBhvr>
                                    </p:animEffect>
                                  </p:childTnLst>
                                </p:cTn>
                              </p:par>
                              <p:par>
                                <p:cTn id="8" presetID="10" presetClass="entr" presetSubtype="0" fill="hold" nodeType="withEffect">
                                  <p:stCondLst>
                                    <p:cond delay="0"/>
                                  </p:stCondLst>
                                  <p:childTnLst>
                                    <p:set>
                                      <p:cBhvr>
                                        <p:cTn id="9" dur="1" fill="hold">
                                          <p:stCondLst>
                                            <p:cond delay="0"/>
                                          </p:stCondLst>
                                        </p:cTn>
                                        <p:tgtEl>
                                          <p:spTgt spid="309"/>
                                        </p:tgtEl>
                                        <p:attrNameLst>
                                          <p:attrName>style.visibility</p:attrName>
                                        </p:attrNameLst>
                                      </p:cBhvr>
                                      <p:to>
                                        <p:strVal val="visible"/>
                                      </p:to>
                                    </p:set>
                                    <p:animEffect transition="in" filter="fade">
                                      <p:cBhvr>
                                        <p:cTn id="10" dur="500"/>
                                        <p:tgtEl>
                                          <p:spTgt spid="30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07"/>
                                        </p:tgtEl>
                                        <p:attrNameLst>
                                          <p:attrName>style.visibility</p:attrName>
                                        </p:attrNameLst>
                                      </p:cBhvr>
                                      <p:to>
                                        <p:strVal val="visible"/>
                                      </p:to>
                                    </p:set>
                                    <p:animEffect transition="in" filter="fade">
                                      <p:cBhvr>
                                        <p:cTn id="15" dur="500"/>
                                        <p:tgtEl>
                                          <p:spTgt spid="307"/>
                                        </p:tgtEl>
                                      </p:cBhvr>
                                    </p:animEffect>
                                  </p:childTnLst>
                                </p:cTn>
                              </p:par>
                              <p:par>
                                <p:cTn id="16" presetID="10" presetClass="entr" presetSubtype="0" fill="hold" nodeType="withEffect">
                                  <p:stCondLst>
                                    <p:cond delay="0"/>
                                  </p:stCondLst>
                                  <p:childTnLst>
                                    <p:set>
                                      <p:cBhvr>
                                        <p:cTn id="17" dur="1" fill="hold">
                                          <p:stCondLst>
                                            <p:cond delay="0"/>
                                          </p:stCondLst>
                                        </p:cTn>
                                        <p:tgtEl>
                                          <p:spTgt spid="304"/>
                                        </p:tgtEl>
                                        <p:attrNameLst>
                                          <p:attrName>style.visibility</p:attrName>
                                        </p:attrNameLst>
                                      </p:cBhvr>
                                      <p:to>
                                        <p:strVal val="visible"/>
                                      </p:to>
                                    </p:set>
                                    <p:animEffect transition="in" filter="fade">
                                      <p:cBhvr>
                                        <p:cTn id="18" dur="500"/>
                                        <p:tgtEl>
                                          <p:spTgt spid="30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08"/>
                                        </p:tgtEl>
                                        <p:attrNameLst>
                                          <p:attrName>style.visibility</p:attrName>
                                        </p:attrNameLst>
                                      </p:cBhvr>
                                      <p:to>
                                        <p:strVal val="visible"/>
                                      </p:to>
                                    </p:set>
                                    <p:animEffect transition="in" filter="fade">
                                      <p:cBhvr>
                                        <p:cTn id="23" dur="500"/>
                                        <p:tgtEl>
                                          <p:spTgt spid="308"/>
                                        </p:tgtEl>
                                      </p:cBhvr>
                                    </p:animEffect>
                                  </p:childTnLst>
                                </p:cTn>
                              </p:par>
                              <p:par>
                                <p:cTn id="24" presetID="10" presetClass="entr" presetSubtype="0" fill="hold" nodeType="withEffect">
                                  <p:stCondLst>
                                    <p:cond delay="0"/>
                                  </p:stCondLst>
                                  <p:childTnLst>
                                    <p:set>
                                      <p:cBhvr>
                                        <p:cTn id="25" dur="1" fill="hold">
                                          <p:stCondLst>
                                            <p:cond delay="0"/>
                                          </p:stCondLst>
                                        </p:cTn>
                                        <p:tgtEl>
                                          <p:spTgt spid="305"/>
                                        </p:tgtEl>
                                        <p:attrNameLst>
                                          <p:attrName>style.visibility</p:attrName>
                                        </p:attrNameLst>
                                      </p:cBhvr>
                                      <p:to>
                                        <p:strVal val="visible"/>
                                      </p:to>
                                    </p:set>
                                    <p:animEffect transition="in" filter="fade">
                                      <p:cBhvr>
                                        <p:cTn id="26" dur="500"/>
                                        <p:tgtEl>
                                          <p:spTgt spid="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Shape 108"/>
        <p:cNvGrpSpPr/>
        <p:nvPr/>
      </p:nvGrpSpPr>
      <p:grpSpPr>
        <a:xfrm>
          <a:off x="0" y="0"/>
          <a:ext cx="0" cy="0"/>
          <a:chOff x="0" y="0"/>
          <a:chExt cx="0" cy="0"/>
        </a:xfrm>
      </p:grpSpPr>
      <p:grpSp>
        <p:nvGrpSpPr>
          <p:cNvPr id="109" name="Google Shape;109;p2"/>
          <p:cNvGrpSpPr/>
          <p:nvPr/>
        </p:nvGrpSpPr>
        <p:grpSpPr>
          <a:xfrm>
            <a:off x="-8445166" y="-2181388"/>
            <a:ext cx="15178802" cy="15178802"/>
            <a:chOff x="0" y="0"/>
            <a:chExt cx="812800" cy="812800"/>
          </a:xfrm>
        </p:grpSpPr>
        <p:sp>
          <p:nvSpPr>
            <p:cNvPr id="110" name="Google Shape;110;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cmpd="sng">
              <a:solidFill>
                <a:srgbClr val="145DA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2"/>
            <p:cNvSpPr txBox="1"/>
            <p:nvPr/>
          </p:nvSpPr>
          <p:spPr>
            <a:xfrm>
              <a:off x="76200" y="19050"/>
              <a:ext cx="66040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12" name="Google Shape;112;p2"/>
          <p:cNvGrpSpPr/>
          <p:nvPr/>
        </p:nvGrpSpPr>
        <p:grpSpPr>
          <a:xfrm>
            <a:off x="-7647568" y="-1685953"/>
            <a:ext cx="13881919" cy="13881919"/>
            <a:chOff x="0" y="0"/>
            <a:chExt cx="812800" cy="812800"/>
          </a:xfrm>
        </p:grpSpPr>
        <p:sp>
          <p:nvSpPr>
            <p:cNvPr id="113" name="Google Shape;113;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 name="Google Shape;114;p2"/>
            <p:cNvSpPr txBox="1"/>
            <p:nvPr/>
          </p:nvSpPr>
          <p:spPr>
            <a:xfrm>
              <a:off x="76200" y="19050"/>
              <a:ext cx="66040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15" name="Google Shape;115;p2"/>
          <p:cNvGrpSpPr/>
          <p:nvPr/>
        </p:nvGrpSpPr>
        <p:grpSpPr>
          <a:xfrm>
            <a:off x="6110386" y="2671022"/>
            <a:ext cx="373607" cy="373607"/>
            <a:chOff x="0" y="0"/>
            <a:chExt cx="812800" cy="812800"/>
          </a:xfrm>
        </p:grpSpPr>
        <p:sp>
          <p:nvSpPr>
            <p:cNvPr id="116" name="Google Shape;116;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 name="Google Shape;117;p2"/>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18" name="Google Shape;118;p2"/>
          <p:cNvGrpSpPr/>
          <p:nvPr/>
        </p:nvGrpSpPr>
        <p:grpSpPr>
          <a:xfrm>
            <a:off x="6464679" y="4225461"/>
            <a:ext cx="373607" cy="373607"/>
            <a:chOff x="0" y="0"/>
            <a:chExt cx="812800" cy="812800"/>
          </a:xfrm>
        </p:grpSpPr>
        <p:sp>
          <p:nvSpPr>
            <p:cNvPr id="119" name="Google Shape;119;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 name="Google Shape;120;p2"/>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21" name="Google Shape;121;p2"/>
          <p:cNvGrpSpPr/>
          <p:nvPr/>
        </p:nvGrpSpPr>
        <p:grpSpPr>
          <a:xfrm>
            <a:off x="6251970" y="7433494"/>
            <a:ext cx="373607" cy="373607"/>
            <a:chOff x="0" y="0"/>
            <a:chExt cx="812800" cy="812800"/>
          </a:xfrm>
        </p:grpSpPr>
        <p:sp>
          <p:nvSpPr>
            <p:cNvPr id="122" name="Google Shape;122;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 name="Google Shape;123;p2"/>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24" name="Google Shape;124;p2"/>
          <p:cNvGrpSpPr/>
          <p:nvPr/>
        </p:nvGrpSpPr>
        <p:grpSpPr>
          <a:xfrm>
            <a:off x="6509411" y="5687933"/>
            <a:ext cx="373607" cy="373607"/>
            <a:chOff x="0" y="0"/>
            <a:chExt cx="812800" cy="812800"/>
          </a:xfrm>
        </p:grpSpPr>
        <p:sp>
          <p:nvSpPr>
            <p:cNvPr id="125" name="Google Shape;125;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 name="Google Shape;126;p2"/>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29" name="Google Shape;129;p2"/>
          <p:cNvSpPr txBox="1"/>
          <p:nvPr/>
        </p:nvSpPr>
        <p:spPr>
          <a:xfrm>
            <a:off x="7068614" y="749592"/>
            <a:ext cx="10384764" cy="7999498"/>
          </a:xfrm>
          <a:prstGeom prst="rect">
            <a:avLst/>
          </a:prstGeom>
          <a:noFill/>
          <a:ln>
            <a:noFill/>
          </a:ln>
        </p:spPr>
        <p:txBody>
          <a:bodyPr spcFirstLastPara="1" wrap="square" lIns="0" tIns="0" rIns="0" bIns="0" anchor="t" anchorCtr="0">
            <a:spAutoFit/>
          </a:bodyPr>
          <a:lstStyle/>
          <a:p>
            <a:pPr marL="770527" marR="0" lvl="1" indent="-385263" algn="just" rtl="0">
              <a:lnSpc>
                <a:spcPct val="152131"/>
              </a:lnSpc>
              <a:spcBef>
                <a:spcPts val="0"/>
              </a:spcBef>
              <a:spcAft>
                <a:spcPts val="0"/>
              </a:spcAft>
              <a:buClr>
                <a:srgbClr val="FF3131"/>
              </a:buClr>
              <a:buSzPts val="3800"/>
              <a:buFont typeface="Arial"/>
              <a:buChar char="•"/>
            </a:pPr>
            <a:r>
              <a:rPr lang="en-US" sz="3800" b="1" i="0" u="none" strike="noStrike" cap="none">
                <a:solidFill>
                  <a:srgbClr val="FF3131"/>
                </a:solidFill>
                <a:latin typeface="Times New Roman"/>
                <a:ea typeface="Times New Roman"/>
                <a:cs typeface="Times New Roman"/>
                <a:sym typeface="Times New Roman"/>
              </a:rPr>
              <a:t>Ngày 15/5/2024</a:t>
            </a:r>
            <a:r>
              <a:rPr lang="en-US" sz="3800" b="1" i="0" u="none" strike="noStrike" cap="none">
                <a:solidFill>
                  <a:srgbClr val="051D40"/>
                </a:solidFill>
                <a:latin typeface="Times New Roman"/>
                <a:ea typeface="Times New Roman"/>
                <a:cs typeface="Times New Roman"/>
                <a:sym typeface="Times New Roman"/>
              </a:rPr>
              <a:t> Bộ GD&amp;ĐT  đã ban hành thông tư số 08/2024/TT-BGDĐT về việc Hướng dẫn lồng ghép nội dung GDQPAN trong trường tiểu học, THCS và trường phổ thông có nhiều cấp học </a:t>
            </a:r>
            <a:r>
              <a:rPr lang="en-US" sz="3800" b="1" i="0" u="none" strike="noStrike" cap="none">
                <a:solidFill>
                  <a:srgbClr val="FF3131"/>
                </a:solidFill>
                <a:latin typeface="Times New Roman"/>
                <a:ea typeface="Times New Roman"/>
                <a:cs typeface="Times New Roman"/>
                <a:sym typeface="Times New Roman"/>
              </a:rPr>
              <a:t>thay thế cho TT số 01/2017/TT-BGDĐT ngày 13/1/2017</a:t>
            </a:r>
            <a:r>
              <a:rPr lang="en-US" sz="3800" b="1" i="0" u="none" strike="noStrike" cap="none">
                <a:solidFill>
                  <a:srgbClr val="051D40"/>
                </a:solidFill>
                <a:latin typeface="Times New Roman"/>
                <a:ea typeface="Times New Roman"/>
                <a:cs typeface="Times New Roman"/>
                <a:sym typeface="Times New Roman"/>
              </a:rPr>
              <a:t> về Hướng dẫn GDQPAN trong trường tiểu học và trung học cơ sở.</a:t>
            </a:r>
            <a:endParaRPr/>
          </a:p>
          <a:p>
            <a:pPr marL="770527" marR="0" lvl="1" indent="-385263" algn="just" rtl="0">
              <a:lnSpc>
                <a:spcPct val="152131"/>
              </a:lnSpc>
              <a:spcBef>
                <a:spcPts val="0"/>
              </a:spcBef>
              <a:spcAft>
                <a:spcPts val="0"/>
              </a:spcAft>
              <a:buClr>
                <a:srgbClr val="FF3131"/>
              </a:buClr>
              <a:buSzPts val="3800"/>
              <a:buFont typeface="Arial"/>
              <a:buChar char="•"/>
            </a:pPr>
            <a:r>
              <a:rPr lang="en-US" sz="3800" b="1" i="0" u="none" strike="noStrike" cap="none">
                <a:solidFill>
                  <a:srgbClr val="FF3131"/>
                </a:solidFill>
                <a:latin typeface="Times New Roman"/>
                <a:ea typeface="Times New Roman"/>
                <a:cs typeface="Times New Roman"/>
                <a:sym typeface="Times New Roman"/>
              </a:rPr>
              <a:t>Có hiệu lực thi hành kể từ ngày 1/7/2024.</a:t>
            </a:r>
            <a:endParaRPr/>
          </a:p>
        </p:txBody>
      </p:sp>
      <p:sp>
        <p:nvSpPr>
          <p:cNvPr id="2" name="TextBox 1">
            <a:extLst>
              <a:ext uri="{FF2B5EF4-FFF2-40B4-BE49-F238E27FC236}">
                <a16:creationId xmlns:a16="http://schemas.microsoft.com/office/drawing/2014/main" id="{839CFE3D-9B1E-2410-6286-E2366DE9332F}"/>
              </a:ext>
            </a:extLst>
          </p:cNvPr>
          <p:cNvSpPr txBox="1"/>
          <p:nvPr/>
        </p:nvSpPr>
        <p:spPr>
          <a:xfrm>
            <a:off x="1139252" y="3732551"/>
            <a:ext cx="4356967" cy="1938992"/>
          </a:xfrm>
          <a:prstGeom prst="rect">
            <a:avLst/>
          </a:prstGeom>
          <a:noFill/>
        </p:spPr>
        <p:txBody>
          <a:bodyPr wrap="square" rtlCol="0">
            <a:spAutoFit/>
          </a:bodyPr>
          <a:lstStyle/>
          <a:p>
            <a:r>
              <a:rPr lang="en-US" sz="4000">
                <a:solidFill>
                  <a:schemeClr val="bg1"/>
                </a:solidFill>
              </a:rPr>
              <a:t>GIÁO DỤC </a:t>
            </a:r>
          </a:p>
          <a:p>
            <a:r>
              <a:rPr lang="en-US" sz="4000">
                <a:solidFill>
                  <a:schemeClr val="bg1"/>
                </a:solidFill>
              </a:rPr>
              <a:t>QUỐC PHÒNG,</a:t>
            </a:r>
          </a:p>
          <a:p>
            <a:r>
              <a:rPr lang="en-US" sz="4000">
                <a:solidFill>
                  <a:schemeClr val="bg1"/>
                </a:solidFill>
              </a:rPr>
              <a:t>AN NINH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Shape 133"/>
        <p:cNvGrpSpPr/>
        <p:nvPr/>
      </p:nvGrpSpPr>
      <p:grpSpPr>
        <a:xfrm>
          <a:off x="0" y="0"/>
          <a:ext cx="0" cy="0"/>
          <a:chOff x="0" y="0"/>
          <a:chExt cx="0" cy="0"/>
        </a:xfrm>
      </p:grpSpPr>
      <p:grpSp>
        <p:nvGrpSpPr>
          <p:cNvPr id="134" name="Google Shape;134;p3"/>
          <p:cNvGrpSpPr/>
          <p:nvPr/>
        </p:nvGrpSpPr>
        <p:grpSpPr>
          <a:xfrm>
            <a:off x="-6656283" y="-2445901"/>
            <a:ext cx="15178802" cy="15178802"/>
            <a:chOff x="0" y="0"/>
            <a:chExt cx="812800" cy="812800"/>
          </a:xfrm>
        </p:grpSpPr>
        <p:sp>
          <p:nvSpPr>
            <p:cNvPr id="135" name="Google Shape;135;p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cmpd="sng">
              <a:solidFill>
                <a:srgbClr val="145DA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 name="Google Shape;136;p3"/>
            <p:cNvSpPr txBox="1"/>
            <p:nvPr/>
          </p:nvSpPr>
          <p:spPr>
            <a:xfrm>
              <a:off x="76200" y="19050"/>
              <a:ext cx="66040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37" name="Google Shape;137;p3"/>
          <p:cNvGrpSpPr/>
          <p:nvPr/>
        </p:nvGrpSpPr>
        <p:grpSpPr>
          <a:xfrm>
            <a:off x="-6007842" y="-1797460"/>
            <a:ext cx="13881919" cy="13881919"/>
            <a:chOff x="0" y="0"/>
            <a:chExt cx="812800" cy="812800"/>
          </a:xfrm>
        </p:grpSpPr>
        <p:sp>
          <p:nvSpPr>
            <p:cNvPr id="138" name="Google Shape;138;p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3"/>
            <p:cNvSpPr txBox="1"/>
            <p:nvPr/>
          </p:nvSpPr>
          <p:spPr>
            <a:xfrm>
              <a:off x="76200" y="19050"/>
              <a:ext cx="66040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40" name="Google Shape;140;p3"/>
          <p:cNvSpPr txBox="1"/>
          <p:nvPr/>
        </p:nvSpPr>
        <p:spPr>
          <a:xfrm>
            <a:off x="933118" y="2679928"/>
            <a:ext cx="6033363" cy="2452855"/>
          </a:xfrm>
          <a:prstGeom prst="rect">
            <a:avLst/>
          </a:prstGeom>
          <a:noFill/>
          <a:ln>
            <a:noFill/>
          </a:ln>
        </p:spPr>
        <p:txBody>
          <a:bodyPr spcFirstLastPara="1" wrap="square" lIns="0" tIns="0" rIns="0" bIns="0" anchor="t" anchorCtr="0">
            <a:spAutoFit/>
          </a:bodyPr>
          <a:lstStyle/>
          <a:p>
            <a:pPr marL="0" marR="0" lvl="0" indent="0" algn="ctr" rtl="0">
              <a:lnSpc>
                <a:spcPct val="140021"/>
              </a:lnSpc>
              <a:spcBef>
                <a:spcPts val="0"/>
              </a:spcBef>
              <a:spcAft>
                <a:spcPts val="0"/>
              </a:spcAft>
              <a:buNone/>
            </a:pPr>
            <a:r>
              <a:rPr lang="en-US" sz="4680" b="1">
                <a:solidFill>
                  <a:srgbClr val="FDFDFD"/>
                </a:solidFill>
                <a:latin typeface="Open Sans ExtraBold"/>
                <a:ea typeface="Open Sans ExtraBold"/>
                <a:cs typeface="Open Sans ExtraBold"/>
                <a:sym typeface="Open Sans ExtraBold"/>
              </a:rPr>
              <a:t>THÔNG TƯ 08/2024 của Bộ GDĐT ngày 15/5/2024</a:t>
            </a:r>
            <a:endParaRPr/>
          </a:p>
        </p:txBody>
      </p:sp>
      <p:sp>
        <p:nvSpPr>
          <p:cNvPr id="141" name="Google Shape;141;p3"/>
          <p:cNvSpPr txBox="1"/>
          <p:nvPr/>
        </p:nvSpPr>
        <p:spPr>
          <a:xfrm>
            <a:off x="508616" y="5222822"/>
            <a:ext cx="6606936" cy="2210029"/>
          </a:xfrm>
          <a:prstGeom prst="rect">
            <a:avLst/>
          </a:prstGeom>
          <a:noFill/>
          <a:ln>
            <a:noFill/>
          </a:ln>
        </p:spPr>
        <p:txBody>
          <a:bodyPr spcFirstLastPara="1" wrap="square" lIns="0" tIns="0" rIns="0" bIns="0" anchor="t" anchorCtr="0">
            <a:spAutoFit/>
          </a:bodyPr>
          <a:lstStyle/>
          <a:p>
            <a:pPr marL="0" marR="0" lvl="0" indent="0" algn="just" rtl="0">
              <a:lnSpc>
                <a:spcPct val="121722"/>
              </a:lnSpc>
              <a:spcBef>
                <a:spcPts val="0"/>
              </a:spcBef>
              <a:spcAft>
                <a:spcPts val="0"/>
              </a:spcAft>
              <a:buNone/>
            </a:pPr>
            <a:r>
              <a:rPr lang="en-US" sz="3600">
                <a:solidFill>
                  <a:srgbClr val="FDFDFD"/>
                </a:solidFill>
                <a:latin typeface="Times New Roman"/>
                <a:ea typeface="Times New Roman"/>
                <a:cs typeface="Times New Roman"/>
                <a:sym typeface="Times New Roman"/>
              </a:rPr>
              <a:t>Hướng dẫn lồng ghép nội dung giáo dục quốc phòng và an ninh trong trường tiểu học, trung học cơ sở và trường phổ thông có nhiều cấp học.</a:t>
            </a:r>
            <a:endParaRPr/>
          </a:p>
        </p:txBody>
      </p:sp>
      <p:sp>
        <p:nvSpPr>
          <p:cNvPr id="142" name="Google Shape;142;p3"/>
          <p:cNvSpPr/>
          <p:nvPr/>
        </p:nvSpPr>
        <p:spPr>
          <a:xfrm>
            <a:off x="8618101" y="1767991"/>
            <a:ext cx="1424256" cy="1424256"/>
          </a:xfrm>
          <a:custGeom>
            <a:avLst/>
            <a:gdLst/>
            <a:ahLst/>
            <a:cxnLst/>
            <a:rect l="l" t="t" r="r" b="b"/>
            <a:pathLst>
              <a:path w="1424256" h="1424256" extrusionOk="0">
                <a:moveTo>
                  <a:pt x="0" y="0"/>
                </a:moveTo>
                <a:lnTo>
                  <a:pt x="1424255" y="0"/>
                </a:lnTo>
                <a:lnTo>
                  <a:pt x="1424255" y="1424256"/>
                </a:lnTo>
                <a:lnTo>
                  <a:pt x="0" y="142425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3"/>
          <p:cNvSpPr txBox="1"/>
          <p:nvPr/>
        </p:nvSpPr>
        <p:spPr>
          <a:xfrm>
            <a:off x="10280481" y="2130772"/>
            <a:ext cx="6875582" cy="576504"/>
          </a:xfrm>
          <a:prstGeom prst="rect">
            <a:avLst/>
          </a:prstGeom>
          <a:noFill/>
          <a:ln>
            <a:noFill/>
          </a:ln>
        </p:spPr>
        <p:txBody>
          <a:bodyPr spcFirstLastPara="1" wrap="square" lIns="0" tIns="0" rIns="0" bIns="0" anchor="t" anchorCtr="0">
            <a:spAutoFit/>
          </a:bodyPr>
          <a:lstStyle/>
          <a:p>
            <a:pPr marL="0" marR="0" lvl="0" indent="0" algn="l" rtl="0">
              <a:lnSpc>
                <a:spcPct val="136111"/>
              </a:lnSpc>
              <a:spcBef>
                <a:spcPts val="0"/>
              </a:spcBef>
              <a:spcAft>
                <a:spcPts val="0"/>
              </a:spcAft>
              <a:buNone/>
            </a:pPr>
            <a:r>
              <a:rPr lang="en-US" sz="3600">
                <a:solidFill>
                  <a:srgbClr val="051D40"/>
                </a:solidFill>
                <a:latin typeface="Times New Roman"/>
                <a:ea typeface="Times New Roman"/>
                <a:cs typeface="Times New Roman"/>
                <a:sym typeface="Times New Roman"/>
              </a:rPr>
              <a:t>Những quy định chung</a:t>
            </a:r>
            <a:endParaRPr sz="3600">
              <a:solidFill>
                <a:srgbClr val="051D40"/>
              </a:solidFill>
              <a:latin typeface="Times New Roman"/>
              <a:ea typeface="Times New Roman"/>
              <a:cs typeface="Times New Roman"/>
              <a:sym typeface="Times New Roman"/>
            </a:endParaRPr>
          </a:p>
        </p:txBody>
      </p:sp>
      <p:sp>
        <p:nvSpPr>
          <p:cNvPr id="144" name="Google Shape;144;p3"/>
          <p:cNvSpPr txBox="1"/>
          <p:nvPr/>
        </p:nvSpPr>
        <p:spPr>
          <a:xfrm>
            <a:off x="8763159" y="1974528"/>
            <a:ext cx="1134140" cy="861018"/>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Poppins"/>
                <a:ea typeface="Poppins"/>
                <a:cs typeface="Poppins"/>
                <a:sym typeface="Poppins"/>
              </a:rPr>
              <a:t>I</a:t>
            </a:r>
            <a:endParaRPr/>
          </a:p>
        </p:txBody>
      </p:sp>
      <p:sp>
        <p:nvSpPr>
          <p:cNvPr id="145" name="Google Shape;145;p3"/>
          <p:cNvSpPr/>
          <p:nvPr/>
        </p:nvSpPr>
        <p:spPr>
          <a:xfrm>
            <a:off x="9144000" y="3541391"/>
            <a:ext cx="1424256" cy="1424256"/>
          </a:xfrm>
          <a:custGeom>
            <a:avLst/>
            <a:gdLst/>
            <a:ahLst/>
            <a:cxnLst/>
            <a:rect l="l" t="t" r="r" b="b"/>
            <a:pathLst>
              <a:path w="1424256" h="1424256" extrusionOk="0">
                <a:moveTo>
                  <a:pt x="0" y="0"/>
                </a:moveTo>
                <a:lnTo>
                  <a:pt x="1424256" y="0"/>
                </a:lnTo>
                <a:lnTo>
                  <a:pt x="1424256" y="1424256"/>
                </a:lnTo>
                <a:lnTo>
                  <a:pt x="0" y="142425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 name="Google Shape;146;p3"/>
          <p:cNvSpPr txBox="1"/>
          <p:nvPr/>
        </p:nvSpPr>
        <p:spPr>
          <a:xfrm>
            <a:off x="10688346" y="3541922"/>
            <a:ext cx="7111698" cy="1204882"/>
          </a:xfrm>
          <a:prstGeom prst="rect">
            <a:avLst/>
          </a:prstGeom>
          <a:noFill/>
          <a:ln>
            <a:noFill/>
          </a:ln>
        </p:spPr>
        <p:txBody>
          <a:bodyPr spcFirstLastPara="1" wrap="square" lIns="0" tIns="0" rIns="0" bIns="0" anchor="t" anchorCtr="0">
            <a:spAutoFit/>
          </a:bodyPr>
          <a:lstStyle/>
          <a:p>
            <a:pPr marL="0" marR="0" lvl="0" indent="0" algn="l" rtl="0">
              <a:lnSpc>
                <a:spcPct val="136111"/>
              </a:lnSpc>
              <a:spcBef>
                <a:spcPts val="0"/>
              </a:spcBef>
              <a:spcAft>
                <a:spcPts val="0"/>
              </a:spcAft>
              <a:buNone/>
            </a:pPr>
            <a:r>
              <a:rPr lang="en-US" sz="3600">
                <a:solidFill>
                  <a:srgbClr val="051D40"/>
                </a:solidFill>
                <a:latin typeface="Times New Roman"/>
                <a:ea typeface="Times New Roman"/>
                <a:cs typeface="Times New Roman"/>
                <a:sym typeface="Times New Roman"/>
              </a:rPr>
              <a:t>Nội dung, phương pháp, hình thức, yêu cầu lồng ghép GDQPAN</a:t>
            </a:r>
            <a:endParaRPr/>
          </a:p>
        </p:txBody>
      </p:sp>
      <p:sp>
        <p:nvSpPr>
          <p:cNvPr id="147" name="Google Shape;147;p3"/>
          <p:cNvSpPr txBox="1"/>
          <p:nvPr/>
        </p:nvSpPr>
        <p:spPr>
          <a:xfrm>
            <a:off x="9289058" y="3747928"/>
            <a:ext cx="1134140" cy="861018"/>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Poppins"/>
                <a:ea typeface="Poppins"/>
                <a:cs typeface="Poppins"/>
                <a:sym typeface="Poppins"/>
              </a:rPr>
              <a:t>II</a:t>
            </a:r>
            <a:endParaRPr/>
          </a:p>
        </p:txBody>
      </p:sp>
      <p:sp>
        <p:nvSpPr>
          <p:cNvPr id="148" name="Google Shape;148;p3"/>
          <p:cNvSpPr/>
          <p:nvPr/>
        </p:nvSpPr>
        <p:spPr>
          <a:xfrm>
            <a:off x="9144000" y="5318072"/>
            <a:ext cx="1424256" cy="1424256"/>
          </a:xfrm>
          <a:custGeom>
            <a:avLst/>
            <a:gdLst/>
            <a:ahLst/>
            <a:cxnLst/>
            <a:rect l="l" t="t" r="r" b="b"/>
            <a:pathLst>
              <a:path w="1424256" h="1424256" extrusionOk="0">
                <a:moveTo>
                  <a:pt x="0" y="0"/>
                </a:moveTo>
                <a:lnTo>
                  <a:pt x="1424256" y="0"/>
                </a:lnTo>
                <a:lnTo>
                  <a:pt x="1424256" y="1424256"/>
                </a:lnTo>
                <a:lnTo>
                  <a:pt x="0" y="142425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 name="Google Shape;149;p3"/>
          <p:cNvSpPr txBox="1"/>
          <p:nvPr/>
        </p:nvSpPr>
        <p:spPr>
          <a:xfrm>
            <a:off x="10688346" y="5454757"/>
            <a:ext cx="6746833" cy="1204882"/>
          </a:xfrm>
          <a:prstGeom prst="rect">
            <a:avLst/>
          </a:prstGeom>
          <a:noFill/>
          <a:ln>
            <a:noFill/>
          </a:ln>
        </p:spPr>
        <p:txBody>
          <a:bodyPr spcFirstLastPara="1" wrap="square" lIns="0" tIns="0" rIns="0" bIns="0" anchor="t" anchorCtr="0">
            <a:spAutoFit/>
          </a:bodyPr>
          <a:lstStyle/>
          <a:p>
            <a:pPr marL="0" marR="0" lvl="0" indent="0" algn="l" rtl="0">
              <a:lnSpc>
                <a:spcPct val="136111"/>
              </a:lnSpc>
              <a:spcBef>
                <a:spcPts val="0"/>
              </a:spcBef>
              <a:spcAft>
                <a:spcPts val="0"/>
              </a:spcAft>
              <a:buNone/>
            </a:pPr>
            <a:r>
              <a:rPr lang="en-US" sz="3600">
                <a:solidFill>
                  <a:srgbClr val="051D40"/>
                </a:solidFill>
                <a:latin typeface="Times New Roman"/>
                <a:ea typeface="Times New Roman"/>
                <a:cs typeface="Times New Roman"/>
                <a:sym typeface="Times New Roman"/>
              </a:rPr>
              <a:t>Điều kiện bảo đảm thực hiện lồng ghép nội dung GDQPAN</a:t>
            </a:r>
            <a:endParaRPr/>
          </a:p>
        </p:txBody>
      </p:sp>
      <p:sp>
        <p:nvSpPr>
          <p:cNvPr id="150" name="Google Shape;150;p3"/>
          <p:cNvSpPr txBox="1"/>
          <p:nvPr/>
        </p:nvSpPr>
        <p:spPr>
          <a:xfrm>
            <a:off x="9289058" y="5524609"/>
            <a:ext cx="1134140" cy="861018"/>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Poppins"/>
                <a:ea typeface="Poppins"/>
                <a:cs typeface="Poppins"/>
                <a:sym typeface="Poppins"/>
              </a:rPr>
              <a:t>III</a:t>
            </a:r>
            <a:endParaRPr/>
          </a:p>
        </p:txBody>
      </p:sp>
      <p:sp>
        <p:nvSpPr>
          <p:cNvPr id="151" name="Google Shape;151;p3"/>
          <p:cNvSpPr/>
          <p:nvPr/>
        </p:nvSpPr>
        <p:spPr>
          <a:xfrm>
            <a:off x="8618101" y="7094753"/>
            <a:ext cx="1424256" cy="1424256"/>
          </a:xfrm>
          <a:custGeom>
            <a:avLst/>
            <a:gdLst/>
            <a:ahLst/>
            <a:cxnLst/>
            <a:rect l="l" t="t" r="r" b="b"/>
            <a:pathLst>
              <a:path w="1424256" h="1424256" extrusionOk="0">
                <a:moveTo>
                  <a:pt x="0" y="0"/>
                </a:moveTo>
                <a:lnTo>
                  <a:pt x="1424255" y="0"/>
                </a:lnTo>
                <a:lnTo>
                  <a:pt x="1424255" y="1424256"/>
                </a:lnTo>
                <a:lnTo>
                  <a:pt x="0" y="142425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 name="Google Shape;152;p3"/>
          <p:cNvSpPr txBox="1"/>
          <p:nvPr/>
        </p:nvSpPr>
        <p:spPr>
          <a:xfrm>
            <a:off x="10347156" y="7534716"/>
            <a:ext cx="5768345" cy="576504"/>
          </a:xfrm>
          <a:prstGeom prst="rect">
            <a:avLst/>
          </a:prstGeom>
          <a:noFill/>
          <a:ln>
            <a:noFill/>
          </a:ln>
        </p:spPr>
        <p:txBody>
          <a:bodyPr spcFirstLastPara="1" wrap="square" lIns="0" tIns="0" rIns="0" bIns="0" anchor="t" anchorCtr="0">
            <a:spAutoFit/>
          </a:bodyPr>
          <a:lstStyle/>
          <a:p>
            <a:pPr marL="0" marR="0" lvl="0" indent="0" algn="l" rtl="0">
              <a:lnSpc>
                <a:spcPct val="136111"/>
              </a:lnSpc>
              <a:spcBef>
                <a:spcPts val="0"/>
              </a:spcBef>
              <a:spcAft>
                <a:spcPts val="0"/>
              </a:spcAft>
              <a:buNone/>
            </a:pPr>
            <a:r>
              <a:rPr lang="en-US" sz="3600">
                <a:solidFill>
                  <a:srgbClr val="051D40"/>
                </a:solidFill>
                <a:latin typeface="Times New Roman"/>
                <a:ea typeface="Times New Roman"/>
                <a:cs typeface="Times New Roman"/>
                <a:sym typeface="Times New Roman"/>
              </a:rPr>
              <a:t>Tổ chức thực hiện</a:t>
            </a:r>
            <a:endParaRPr sz="3600">
              <a:solidFill>
                <a:srgbClr val="051D40"/>
              </a:solidFill>
              <a:latin typeface="Times New Roman"/>
              <a:ea typeface="Times New Roman"/>
              <a:cs typeface="Times New Roman"/>
              <a:sym typeface="Times New Roman"/>
            </a:endParaRPr>
          </a:p>
        </p:txBody>
      </p:sp>
      <p:sp>
        <p:nvSpPr>
          <p:cNvPr id="153" name="Google Shape;153;p3"/>
          <p:cNvSpPr txBox="1"/>
          <p:nvPr/>
        </p:nvSpPr>
        <p:spPr>
          <a:xfrm>
            <a:off x="8763159" y="7301290"/>
            <a:ext cx="1134140" cy="861018"/>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Poppins"/>
                <a:ea typeface="Poppins"/>
                <a:cs typeface="Poppins"/>
                <a:sym typeface="Poppins"/>
              </a:rPr>
              <a:t>IV</a:t>
            </a:r>
            <a:endParaRPr/>
          </a:p>
        </p:txBody>
      </p:sp>
      <p:grpSp>
        <p:nvGrpSpPr>
          <p:cNvPr id="154" name="Google Shape;154;p3"/>
          <p:cNvGrpSpPr/>
          <p:nvPr/>
        </p:nvGrpSpPr>
        <p:grpSpPr>
          <a:xfrm>
            <a:off x="7905455" y="2656032"/>
            <a:ext cx="373607" cy="373607"/>
            <a:chOff x="0" y="0"/>
            <a:chExt cx="812800" cy="812800"/>
          </a:xfrm>
        </p:grpSpPr>
        <p:sp>
          <p:nvSpPr>
            <p:cNvPr id="155" name="Google Shape;155;p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 name="Google Shape;156;p3"/>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57" name="Google Shape;157;p3"/>
          <p:cNvGrpSpPr/>
          <p:nvPr/>
        </p:nvGrpSpPr>
        <p:grpSpPr>
          <a:xfrm>
            <a:off x="8315313" y="4180490"/>
            <a:ext cx="373607" cy="373607"/>
            <a:chOff x="0" y="0"/>
            <a:chExt cx="812800" cy="812800"/>
          </a:xfrm>
        </p:grpSpPr>
        <p:sp>
          <p:nvSpPr>
            <p:cNvPr id="158" name="Google Shape;158;p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 name="Google Shape;159;p3"/>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60" name="Google Shape;160;p3"/>
          <p:cNvGrpSpPr/>
          <p:nvPr/>
        </p:nvGrpSpPr>
        <p:grpSpPr>
          <a:xfrm>
            <a:off x="7944228" y="7402839"/>
            <a:ext cx="373607" cy="373607"/>
            <a:chOff x="0" y="0"/>
            <a:chExt cx="812800" cy="812800"/>
          </a:xfrm>
        </p:grpSpPr>
        <p:sp>
          <p:nvSpPr>
            <p:cNvPr id="161" name="Google Shape;161;p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 name="Google Shape;162;p3"/>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63" name="Google Shape;163;p3"/>
          <p:cNvGrpSpPr/>
          <p:nvPr/>
        </p:nvGrpSpPr>
        <p:grpSpPr>
          <a:xfrm>
            <a:off x="8309460" y="5760481"/>
            <a:ext cx="373607" cy="373607"/>
            <a:chOff x="0" y="0"/>
            <a:chExt cx="812800" cy="812800"/>
          </a:xfrm>
        </p:grpSpPr>
        <p:sp>
          <p:nvSpPr>
            <p:cNvPr id="164" name="Google Shape;164;p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 name="Google Shape;165;p3"/>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Shape 169"/>
        <p:cNvGrpSpPr/>
        <p:nvPr/>
      </p:nvGrpSpPr>
      <p:grpSpPr>
        <a:xfrm>
          <a:off x="0" y="0"/>
          <a:ext cx="0" cy="0"/>
          <a:chOff x="0" y="0"/>
          <a:chExt cx="0" cy="0"/>
        </a:xfrm>
      </p:grpSpPr>
      <p:grpSp>
        <p:nvGrpSpPr>
          <p:cNvPr id="170" name="Google Shape;170;p4"/>
          <p:cNvGrpSpPr/>
          <p:nvPr/>
        </p:nvGrpSpPr>
        <p:grpSpPr>
          <a:xfrm>
            <a:off x="-6656283" y="-2445901"/>
            <a:ext cx="15178802" cy="15178802"/>
            <a:chOff x="0" y="0"/>
            <a:chExt cx="812800" cy="812800"/>
          </a:xfrm>
        </p:grpSpPr>
        <p:sp>
          <p:nvSpPr>
            <p:cNvPr id="171" name="Google Shape;171;p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cmpd="sng">
              <a:solidFill>
                <a:srgbClr val="145DA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 name="Google Shape;172;p4"/>
            <p:cNvSpPr txBox="1"/>
            <p:nvPr/>
          </p:nvSpPr>
          <p:spPr>
            <a:xfrm>
              <a:off x="76200" y="19050"/>
              <a:ext cx="66040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73" name="Google Shape;173;p4"/>
          <p:cNvGrpSpPr/>
          <p:nvPr/>
        </p:nvGrpSpPr>
        <p:grpSpPr>
          <a:xfrm>
            <a:off x="-5941438" y="-1797460"/>
            <a:ext cx="13881919" cy="13881919"/>
            <a:chOff x="0" y="0"/>
            <a:chExt cx="812800" cy="812800"/>
          </a:xfrm>
        </p:grpSpPr>
        <p:sp>
          <p:nvSpPr>
            <p:cNvPr id="174" name="Google Shape;174;p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 name="Google Shape;175;p4"/>
            <p:cNvSpPr txBox="1"/>
            <p:nvPr/>
          </p:nvSpPr>
          <p:spPr>
            <a:xfrm>
              <a:off x="76200" y="19050"/>
              <a:ext cx="66040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6" name="Google Shape;176;p4"/>
          <p:cNvSpPr txBox="1"/>
          <p:nvPr/>
        </p:nvSpPr>
        <p:spPr>
          <a:xfrm>
            <a:off x="848452" y="3030055"/>
            <a:ext cx="6033363" cy="871011"/>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5080" b="1">
                <a:solidFill>
                  <a:srgbClr val="FDFDFD"/>
                </a:solidFill>
                <a:latin typeface="Open Sans ExtraBold"/>
                <a:ea typeface="Open Sans ExtraBold"/>
                <a:cs typeface="Open Sans ExtraBold"/>
                <a:sym typeface="Open Sans ExtraBold"/>
              </a:rPr>
              <a:t>Chương 2</a:t>
            </a:r>
            <a:endParaRPr/>
          </a:p>
        </p:txBody>
      </p:sp>
      <p:sp>
        <p:nvSpPr>
          <p:cNvPr id="177" name="Google Shape;177;p4"/>
          <p:cNvSpPr txBox="1"/>
          <p:nvPr/>
        </p:nvSpPr>
        <p:spPr>
          <a:xfrm>
            <a:off x="1605846" y="4329238"/>
            <a:ext cx="5667072" cy="1872893"/>
          </a:xfrm>
          <a:prstGeom prst="rect">
            <a:avLst/>
          </a:prstGeom>
          <a:noFill/>
          <a:ln>
            <a:noFill/>
          </a:ln>
        </p:spPr>
        <p:txBody>
          <a:bodyPr spcFirstLastPara="1" wrap="square" lIns="0" tIns="0" rIns="0" bIns="0" anchor="t" anchorCtr="0">
            <a:spAutoFit/>
          </a:bodyPr>
          <a:lstStyle/>
          <a:p>
            <a:pPr marL="0" marR="0" lvl="0" indent="0" algn="just" rtl="0">
              <a:lnSpc>
                <a:spcPct val="111363"/>
              </a:lnSpc>
              <a:spcBef>
                <a:spcPts val="0"/>
              </a:spcBef>
              <a:spcAft>
                <a:spcPts val="0"/>
              </a:spcAft>
              <a:buNone/>
            </a:pPr>
            <a:r>
              <a:rPr lang="en-US" sz="4400">
                <a:solidFill>
                  <a:srgbClr val="FDFDFD"/>
                </a:solidFill>
                <a:latin typeface="Times New Roman"/>
                <a:ea typeface="Times New Roman"/>
                <a:cs typeface="Times New Roman"/>
                <a:sym typeface="Times New Roman"/>
              </a:rPr>
              <a:t>Nội dung, phương pháp, hình thức, yêu cầu lồng ghép GDQPAN</a:t>
            </a:r>
            <a:endParaRPr/>
          </a:p>
        </p:txBody>
      </p:sp>
      <p:sp>
        <p:nvSpPr>
          <p:cNvPr id="178" name="Google Shape;178;p4"/>
          <p:cNvSpPr/>
          <p:nvPr/>
        </p:nvSpPr>
        <p:spPr>
          <a:xfrm>
            <a:off x="9317570" y="1418579"/>
            <a:ext cx="1424256" cy="1424256"/>
          </a:xfrm>
          <a:custGeom>
            <a:avLst/>
            <a:gdLst/>
            <a:ahLst/>
            <a:cxnLst/>
            <a:rect l="l" t="t" r="r" b="b"/>
            <a:pathLst>
              <a:path w="1424256" h="1424256" extrusionOk="0">
                <a:moveTo>
                  <a:pt x="0" y="0"/>
                </a:moveTo>
                <a:lnTo>
                  <a:pt x="1424256" y="0"/>
                </a:lnTo>
                <a:lnTo>
                  <a:pt x="1424256" y="1424256"/>
                </a:lnTo>
                <a:lnTo>
                  <a:pt x="0" y="142425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p4"/>
          <p:cNvSpPr txBox="1"/>
          <p:nvPr/>
        </p:nvSpPr>
        <p:spPr>
          <a:xfrm>
            <a:off x="9317570" y="2934389"/>
            <a:ext cx="8313927" cy="3065198"/>
          </a:xfrm>
          <a:prstGeom prst="rect">
            <a:avLst/>
          </a:prstGeom>
          <a:noFill/>
          <a:ln>
            <a:noFill/>
          </a:ln>
        </p:spPr>
        <p:txBody>
          <a:bodyPr spcFirstLastPara="1" wrap="square" lIns="0" tIns="0" rIns="0" bIns="0" anchor="t" anchorCtr="0">
            <a:spAutoFit/>
          </a:bodyPr>
          <a:lstStyle/>
          <a:p>
            <a:pPr marL="0" marR="0" lvl="0" indent="0" algn="just" rtl="0">
              <a:lnSpc>
                <a:spcPct val="140004"/>
              </a:lnSpc>
              <a:spcBef>
                <a:spcPts val="0"/>
              </a:spcBef>
              <a:spcAft>
                <a:spcPts val="0"/>
              </a:spcAft>
              <a:buNone/>
            </a:pPr>
            <a:r>
              <a:rPr lang="en-US" sz="4382">
                <a:solidFill>
                  <a:srgbClr val="051D40"/>
                </a:solidFill>
                <a:latin typeface="Times New Roman"/>
                <a:ea typeface="Times New Roman"/>
                <a:cs typeface="Times New Roman"/>
                <a:sym typeface="Times New Roman"/>
              </a:rPr>
              <a:t> - Giáo dục, tuyên truyền về chủ trương, đường lối của Đảng, chính sách, pháp luật của Nhà nước về quốc phòng và an ninh.</a:t>
            </a:r>
            <a:endParaRPr/>
          </a:p>
        </p:txBody>
      </p:sp>
      <p:sp>
        <p:nvSpPr>
          <p:cNvPr id="180" name="Google Shape;180;p4"/>
          <p:cNvSpPr txBox="1"/>
          <p:nvPr/>
        </p:nvSpPr>
        <p:spPr>
          <a:xfrm>
            <a:off x="9462628" y="1625116"/>
            <a:ext cx="1134140" cy="776816"/>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Times New Roman"/>
                <a:ea typeface="Times New Roman"/>
                <a:cs typeface="Times New Roman"/>
                <a:sym typeface="Times New Roman"/>
              </a:rPr>
              <a:t>1.</a:t>
            </a:r>
            <a:endParaRPr/>
          </a:p>
        </p:txBody>
      </p:sp>
      <p:grpSp>
        <p:nvGrpSpPr>
          <p:cNvPr id="181" name="Google Shape;181;p4"/>
          <p:cNvGrpSpPr/>
          <p:nvPr/>
        </p:nvGrpSpPr>
        <p:grpSpPr>
          <a:xfrm>
            <a:off x="7905455" y="2656032"/>
            <a:ext cx="373607" cy="373607"/>
            <a:chOff x="0" y="0"/>
            <a:chExt cx="812800" cy="812800"/>
          </a:xfrm>
        </p:grpSpPr>
        <p:sp>
          <p:nvSpPr>
            <p:cNvPr id="182" name="Google Shape;182;p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3" name="Google Shape;183;p4"/>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84" name="Google Shape;184;p4"/>
          <p:cNvGrpSpPr/>
          <p:nvPr/>
        </p:nvGrpSpPr>
        <p:grpSpPr>
          <a:xfrm>
            <a:off x="8315313" y="4180490"/>
            <a:ext cx="373607" cy="373607"/>
            <a:chOff x="0" y="0"/>
            <a:chExt cx="812800" cy="812800"/>
          </a:xfrm>
        </p:grpSpPr>
        <p:sp>
          <p:nvSpPr>
            <p:cNvPr id="185" name="Google Shape;185;p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6" name="Google Shape;186;p4"/>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87" name="Google Shape;187;p4"/>
          <p:cNvGrpSpPr/>
          <p:nvPr/>
        </p:nvGrpSpPr>
        <p:grpSpPr>
          <a:xfrm>
            <a:off x="7944228" y="7402839"/>
            <a:ext cx="373607" cy="373607"/>
            <a:chOff x="0" y="0"/>
            <a:chExt cx="812800" cy="812800"/>
          </a:xfrm>
        </p:grpSpPr>
        <p:sp>
          <p:nvSpPr>
            <p:cNvPr id="188" name="Google Shape;188;p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9" name="Google Shape;189;p4"/>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90" name="Google Shape;190;p4"/>
          <p:cNvGrpSpPr/>
          <p:nvPr/>
        </p:nvGrpSpPr>
        <p:grpSpPr>
          <a:xfrm>
            <a:off x="8309460" y="5760481"/>
            <a:ext cx="373607" cy="373607"/>
            <a:chOff x="0" y="0"/>
            <a:chExt cx="812800" cy="812800"/>
          </a:xfrm>
        </p:grpSpPr>
        <p:sp>
          <p:nvSpPr>
            <p:cNvPr id="191" name="Google Shape;191;p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2" name="Google Shape;192;p4"/>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93" name="Google Shape;193;p4"/>
          <p:cNvSpPr txBox="1"/>
          <p:nvPr/>
        </p:nvSpPr>
        <p:spPr>
          <a:xfrm>
            <a:off x="11048144" y="1672741"/>
            <a:ext cx="2680780" cy="575927"/>
          </a:xfrm>
          <a:prstGeom prst="rect">
            <a:avLst/>
          </a:prstGeom>
          <a:noFill/>
          <a:ln>
            <a:noFill/>
          </a:ln>
        </p:spPr>
        <p:txBody>
          <a:bodyPr spcFirstLastPara="1" wrap="square" lIns="0" tIns="0" rIns="0" bIns="0" anchor="t" anchorCtr="0">
            <a:spAutoFit/>
          </a:bodyPr>
          <a:lstStyle/>
          <a:p>
            <a:pPr marL="0" marR="0" lvl="0" indent="0" algn="just" rtl="0">
              <a:lnSpc>
                <a:spcPct val="140005"/>
              </a:lnSpc>
              <a:spcBef>
                <a:spcPts val="0"/>
              </a:spcBef>
              <a:spcAft>
                <a:spcPts val="0"/>
              </a:spcAft>
              <a:buNone/>
            </a:pPr>
            <a:r>
              <a:rPr lang="en-US" sz="3482" b="1">
                <a:solidFill>
                  <a:srgbClr val="051D40"/>
                </a:solidFill>
                <a:latin typeface="Times New Roman"/>
                <a:ea typeface="Times New Roman"/>
                <a:cs typeface="Times New Roman"/>
                <a:sym typeface="Times New Roman"/>
              </a:rPr>
              <a:t>NỘI DUNG</a:t>
            </a:r>
            <a:endParaRPr/>
          </a:p>
        </p:txBody>
      </p:sp>
      <p:sp>
        <p:nvSpPr>
          <p:cNvPr id="194" name="Google Shape;194;p4"/>
          <p:cNvSpPr txBox="1"/>
          <p:nvPr/>
        </p:nvSpPr>
        <p:spPr>
          <a:xfrm>
            <a:off x="8317835" y="374320"/>
            <a:ext cx="8592434" cy="705771"/>
          </a:xfrm>
          <a:prstGeom prst="rect">
            <a:avLst/>
          </a:prstGeom>
          <a:noFill/>
          <a:ln>
            <a:noFill/>
          </a:ln>
        </p:spPr>
        <p:txBody>
          <a:bodyPr spcFirstLastPara="1" wrap="square" lIns="0" tIns="0" rIns="0" bIns="0" anchor="t" anchorCtr="0">
            <a:spAutoFit/>
          </a:bodyPr>
          <a:lstStyle/>
          <a:p>
            <a:pPr marL="0" marR="0" lvl="0" indent="0" algn="just" rtl="0">
              <a:lnSpc>
                <a:spcPct val="140004"/>
              </a:lnSpc>
              <a:spcBef>
                <a:spcPts val="0"/>
              </a:spcBef>
              <a:spcAft>
                <a:spcPts val="0"/>
              </a:spcAft>
              <a:buNone/>
            </a:pPr>
            <a:r>
              <a:rPr lang="en-US" sz="4282" b="1">
                <a:solidFill>
                  <a:srgbClr val="FF3131"/>
                </a:solidFill>
                <a:latin typeface="Times New Roman"/>
                <a:ea typeface="Times New Roman"/>
                <a:cs typeface="Times New Roman"/>
                <a:sym typeface="Times New Roman"/>
              </a:rPr>
              <a:t>ĐIỀU 3. NỘI DUNG LỒNG GHÉP</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Shape 202"/>
        <p:cNvGrpSpPr/>
        <p:nvPr/>
      </p:nvGrpSpPr>
      <p:grpSpPr>
        <a:xfrm>
          <a:off x="0" y="0"/>
          <a:ext cx="0" cy="0"/>
          <a:chOff x="0" y="0"/>
          <a:chExt cx="0" cy="0"/>
        </a:xfrm>
      </p:grpSpPr>
      <p:grpSp>
        <p:nvGrpSpPr>
          <p:cNvPr id="203" name="Google Shape;203;p5"/>
          <p:cNvGrpSpPr/>
          <p:nvPr/>
        </p:nvGrpSpPr>
        <p:grpSpPr>
          <a:xfrm>
            <a:off x="-6656283" y="-2445901"/>
            <a:ext cx="13556570" cy="15178802"/>
            <a:chOff x="0" y="0"/>
            <a:chExt cx="725932" cy="812800"/>
          </a:xfrm>
        </p:grpSpPr>
        <p:sp>
          <p:nvSpPr>
            <p:cNvPr id="204" name="Google Shape;204;p5"/>
            <p:cNvSpPr/>
            <p:nvPr/>
          </p:nvSpPr>
          <p:spPr>
            <a:xfrm>
              <a:off x="0" y="0"/>
              <a:ext cx="725932" cy="812800"/>
            </a:xfrm>
            <a:custGeom>
              <a:avLst/>
              <a:gdLst/>
              <a:ahLst/>
              <a:cxnLst/>
              <a:rect l="l" t="t" r="r" b="b"/>
              <a:pathLst>
                <a:path w="725932" h="812800" extrusionOk="0">
                  <a:moveTo>
                    <a:pt x="362966" y="0"/>
                  </a:moveTo>
                  <a:cubicBezTo>
                    <a:pt x="162505" y="0"/>
                    <a:pt x="0" y="181951"/>
                    <a:pt x="0" y="406400"/>
                  </a:cubicBezTo>
                  <a:cubicBezTo>
                    <a:pt x="0" y="630849"/>
                    <a:pt x="162505" y="812800"/>
                    <a:pt x="362966" y="812800"/>
                  </a:cubicBezTo>
                  <a:cubicBezTo>
                    <a:pt x="563427" y="812800"/>
                    <a:pt x="725932" y="630849"/>
                    <a:pt x="725932" y="406400"/>
                  </a:cubicBezTo>
                  <a:cubicBezTo>
                    <a:pt x="725932" y="181951"/>
                    <a:pt x="563427" y="0"/>
                    <a:pt x="362966" y="0"/>
                  </a:cubicBezTo>
                  <a:close/>
                </a:path>
              </a:pathLst>
            </a:custGeom>
            <a:solidFill>
              <a:srgbClr val="000000">
                <a:alpha val="0"/>
              </a:srgbClr>
            </a:solidFill>
            <a:ln w="38100" cap="sq" cmpd="sng">
              <a:solidFill>
                <a:srgbClr val="145DA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 name="Google Shape;205;p5"/>
            <p:cNvSpPr txBox="1"/>
            <p:nvPr/>
          </p:nvSpPr>
          <p:spPr>
            <a:xfrm>
              <a:off x="68056" y="19050"/>
              <a:ext cx="58982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06" name="Google Shape;206;p5"/>
          <p:cNvGrpSpPr/>
          <p:nvPr/>
        </p:nvGrpSpPr>
        <p:grpSpPr>
          <a:xfrm>
            <a:off x="-6329404" y="-1797460"/>
            <a:ext cx="12658808" cy="13881919"/>
            <a:chOff x="0" y="0"/>
            <a:chExt cx="741186" cy="812800"/>
          </a:xfrm>
        </p:grpSpPr>
        <p:sp>
          <p:nvSpPr>
            <p:cNvPr id="207" name="Google Shape;207;p5"/>
            <p:cNvSpPr/>
            <p:nvPr/>
          </p:nvSpPr>
          <p:spPr>
            <a:xfrm>
              <a:off x="0" y="0"/>
              <a:ext cx="741186" cy="812800"/>
            </a:xfrm>
            <a:custGeom>
              <a:avLst/>
              <a:gdLst/>
              <a:ahLst/>
              <a:cxnLst/>
              <a:rect l="l" t="t" r="r" b="b"/>
              <a:pathLst>
                <a:path w="741186" h="812800" extrusionOk="0">
                  <a:moveTo>
                    <a:pt x="370593" y="0"/>
                  </a:moveTo>
                  <a:cubicBezTo>
                    <a:pt x="165920" y="0"/>
                    <a:pt x="0" y="181951"/>
                    <a:pt x="0" y="406400"/>
                  </a:cubicBezTo>
                  <a:cubicBezTo>
                    <a:pt x="0" y="630849"/>
                    <a:pt x="165920" y="812800"/>
                    <a:pt x="370593" y="812800"/>
                  </a:cubicBezTo>
                  <a:cubicBezTo>
                    <a:pt x="575266" y="812800"/>
                    <a:pt x="741186" y="630849"/>
                    <a:pt x="741186" y="406400"/>
                  </a:cubicBezTo>
                  <a:cubicBezTo>
                    <a:pt x="741186" y="181951"/>
                    <a:pt x="575266" y="0"/>
                    <a:pt x="370593" y="0"/>
                  </a:cubicBezTo>
                  <a:close/>
                </a:path>
              </a:pathLst>
            </a:custGeom>
            <a:solidFill>
              <a:srgbClr val="145D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 name="Google Shape;208;p5"/>
            <p:cNvSpPr txBox="1"/>
            <p:nvPr/>
          </p:nvSpPr>
          <p:spPr>
            <a:xfrm>
              <a:off x="69486" y="19050"/>
              <a:ext cx="602213"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09" name="Google Shape;209;p5"/>
          <p:cNvSpPr/>
          <p:nvPr/>
        </p:nvSpPr>
        <p:spPr>
          <a:xfrm>
            <a:off x="6624525" y="168028"/>
            <a:ext cx="1424256" cy="1424256"/>
          </a:xfrm>
          <a:custGeom>
            <a:avLst/>
            <a:gdLst/>
            <a:ahLst/>
            <a:cxnLst/>
            <a:rect l="l" t="t" r="r" b="b"/>
            <a:pathLst>
              <a:path w="1424256" h="1424256" extrusionOk="0">
                <a:moveTo>
                  <a:pt x="0" y="0"/>
                </a:moveTo>
                <a:lnTo>
                  <a:pt x="1424256" y="0"/>
                </a:lnTo>
                <a:lnTo>
                  <a:pt x="1424256" y="1424256"/>
                </a:lnTo>
                <a:lnTo>
                  <a:pt x="0" y="142425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10" name="Google Shape;210;p5"/>
          <p:cNvGrpSpPr/>
          <p:nvPr/>
        </p:nvGrpSpPr>
        <p:grpSpPr>
          <a:xfrm>
            <a:off x="6437722" y="2851347"/>
            <a:ext cx="373607" cy="373607"/>
            <a:chOff x="0" y="0"/>
            <a:chExt cx="812800" cy="812800"/>
          </a:xfrm>
        </p:grpSpPr>
        <p:sp>
          <p:nvSpPr>
            <p:cNvPr id="211" name="Google Shape;211;p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2" name="Google Shape;212;p5"/>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13" name="Google Shape;213;p5"/>
          <p:cNvGrpSpPr/>
          <p:nvPr/>
        </p:nvGrpSpPr>
        <p:grpSpPr>
          <a:xfrm>
            <a:off x="6624525" y="4129365"/>
            <a:ext cx="373607" cy="373607"/>
            <a:chOff x="0" y="0"/>
            <a:chExt cx="812800" cy="812800"/>
          </a:xfrm>
        </p:grpSpPr>
        <p:sp>
          <p:nvSpPr>
            <p:cNvPr id="214" name="Google Shape;214;p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 name="Google Shape;215;p5"/>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16" name="Google Shape;216;p5"/>
          <p:cNvGrpSpPr/>
          <p:nvPr/>
        </p:nvGrpSpPr>
        <p:grpSpPr>
          <a:xfrm>
            <a:off x="6329404" y="7208337"/>
            <a:ext cx="373607" cy="373607"/>
            <a:chOff x="0" y="0"/>
            <a:chExt cx="812800" cy="812800"/>
          </a:xfrm>
        </p:grpSpPr>
        <p:sp>
          <p:nvSpPr>
            <p:cNvPr id="217" name="Google Shape;217;p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 name="Google Shape;218;p5"/>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19" name="Google Shape;219;p5"/>
          <p:cNvGrpSpPr/>
          <p:nvPr/>
        </p:nvGrpSpPr>
        <p:grpSpPr>
          <a:xfrm>
            <a:off x="6624525" y="5840755"/>
            <a:ext cx="373607" cy="373607"/>
            <a:chOff x="0" y="0"/>
            <a:chExt cx="812800" cy="812800"/>
          </a:xfrm>
        </p:grpSpPr>
        <p:sp>
          <p:nvSpPr>
            <p:cNvPr id="220" name="Google Shape;220;p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p5"/>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22" name="Google Shape;222;p5"/>
          <p:cNvSpPr/>
          <p:nvPr/>
        </p:nvSpPr>
        <p:spPr>
          <a:xfrm>
            <a:off x="7087091" y="4129365"/>
            <a:ext cx="10754927" cy="5946424"/>
          </a:xfrm>
          <a:custGeom>
            <a:avLst/>
            <a:gdLst/>
            <a:ahLst/>
            <a:cxnLst/>
            <a:rect l="l" t="t" r="r" b="b"/>
            <a:pathLst>
              <a:path w="10754927" h="5946424" extrusionOk="0">
                <a:moveTo>
                  <a:pt x="0" y="0"/>
                </a:moveTo>
                <a:lnTo>
                  <a:pt x="10754927" y="0"/>
                </a:lnTo>
                <a:lnTo>
                  <a:pt x="10754927" y="5946423"/>
                </a:lnTo>
                <a:lnTo>
                  <a:pt x="0" y="5946423"/>
                </a:lnTo>
                <a:lnTo>
                  <a:pt x="0" y="0"/>
                </a:lnTo>
                <a:close/>
              </a:path>
            </a:pathLst>
          </a:custGeom>
          <a:blipFill rotWithShape="1">
            <a:blip r:embed="rId4">
              <a:alphaModFix/>
            </a:blip>
            <a:stretch>
              <a:fillRect t="-7580" b="-1714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 name="Google Shape;223;p5"/>
          <p:cNvSpPr txBox="1"/>
          <p:nvPr/>
        </p:nvSpPr>
        <p:spPr>
          <a:xfrm>
            <a:off x="-361784" y="3120179"/>
            <a:ext cx="6033363" cy="871011"/>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5080" b="1">
                <a:solidFill>
                  <a:srgbClr val="FDFDFD"/>
                </a:solidFill>
                <a:latin typeface="Open Sans ExtraBold"/>
                <a:ea typeface="Open Sans ExtraBold"/>
                <a:cs typeface="Open Sans ExtraBold"/>
                <a:sym typeface="Open Sans ExtraBold"/>
              </a:rPr>
              <a:t>Chương 2</a:t>
            </a:r>
            <a:endParaRPr/>
          </a:p>
        </p:txBody>
      </p:sp>
      <p:sp>
        <p:nvSpPr>
          <p:cNvPr id="224" name="Google Shape;224;p5"/>
          <p:cNvSpPr txBox="1"/>
          <p:nvPr/>
        </p:nvSpPr>
        <p:spPr>
          <a:xfrm>
            <a:off x="318361" y="4154666"/>
            <a:ext cx="5667072" cy="1872893"/>
          </a:xfrm>
          <a:prstGeom prst="rect">
            <a:avLst/>
          </a:prstGeom>
          <a:noFill/>
          <a:ln>
            <a:noFill/>
          </a:ln>
        </p:spPr>
        <p:txBody>
          <a:bodyPr spcFirstLastPara="1" wrap="square" lIns="0" tIns="0" rIns="0" bIns="0" anchor="t" anchorCtr="0">
            <a:spAutoFit/>
          </a:bodyPr>
          <a:lstStyle/>
          <a:p>
            <a:pPr marL="0" marR="0" lvl="0" indent="0" algn="just" rtl="0">
              <a:lnSpc>
                <a:spcPct val="111363"/>
              </a:lnSpc>
              <a:spcBef>
                <a:spcPts val="0"/>
              </a:spcBef>
              <a:spcAft>
                <a:spcPts val="0"/>
              </a:spcAft>
              <a:buNone/>
            </a:pPr>
            <a:r>
              <a:rPr lang="en-US" sz="4400">
                <a:solidFill>
                  <a:srgbClr val="FDFDFD"/>
                </a:solidFill>
                <a:latin typeface="Times New Roman"/>
                <a:ea typeface="Times New Roman"/>
                <a:cs typeface="Times New Roman"/>
                <a:sym typeface="Times New Roman"/>
              </a:rPr>
              <a:t>Nội dung, phương pháp, hình thức, yêu cầu lồng ghép GDQPAN</a:t>
            </a:r>
            <a:endParaRPr/>
          </a:p>
        </p:txBody>
      </p:sp>
      <p:sp>
        <p:nvSpPr>
          <p:cNvPr id="225" name="Google Shape;225;p5"/>
          <p:cNvSpPr txBox="1"/>
          <p:nvPr/>
        </p:nvSpPr>
        <p:spPr>
          <a:xfrm>
            <a:off x="6769583" y="374565"/>
            <a:ext cx="1134140" cy="861018"/>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Poppins"/>
                <a:ea typeface="Poppins"/>
                <a:cs typeface="Poppins"/>
                <a:sym typeface="Poppins"/>
              </a:rPr>
              <a:t>2.</a:t>
            </a:r>
            <a:endParaRPr/>
          </a:p>
        </p:txBody>
      </p:sp>
      <p:sp>
        <p:nvSpPr>
          <p:cNvPr id="226" name="Google Shape;226;p5"/>
          <p:cNvSpPr txBox="1"/>
          <p:nvPr/>
        </p:nvSpPr>
        <p:spPr>
          <a:xfrm>
            <a:off x="8727020" y="422190"/>
            <a:ext cx="4122891" cy="575927"/>
          </a:xfrm>
          <a:prstGeom prst="rect">
            <a:avLst/>
          </a:prstGeom>
          <a:noFill/>
          <a:ln>
            <a:noFill/>
          </a:ln>
        </p:spPr>
        <p:txBody>
          <a:bodyPr spcFirstLastPara="1" wrap="square" lIns="0" tIns="0" rIns="0" bIns="0" anchor="t" anchorCtr="0">
            <a:spAutoFit/>
          </a:bodyPr>
          <a:lstStyle/>
          <a:p>
            <a:pPr marL="0" marR="0" lvl="0" indent="0" algn="just" rtl="0">
              <a:lnSpc>
                <a:spcPct val="140005"/>
              </a:lnSpc>
              <a:spcBef>
                <a:spcPts val="0"/>
              </a:spcBef>
              <a:spcAft>
                <a:spcPts val="0"/>
              </a:spcAft>
              <a:buNone/>
            </a:pPr>
            <a:r>
              <a:rPr lang="en-US" sz="3482" b="1">
                <a:solidFill>
                  <a:srgbClr val="051D40"/>
                </a:solidFill>
                <a:latin typeface="Times New Roman"/>
                <a:ea typeface="Times New Roman"/>
                <a:cs typeface="Times New Roman"/>
                <a:sym typeface="Times New Roman"/>
              </a:rPr>
              <a:t>NỘI DUNG CỤ THỂ</a:t>
            </a:r>
            <a:endParaRPr/>
          </a:p>
        </p:txBody>
      </p:sp>
      <p:sp>
        <p:nvSpPr>
          <p:cNvPr id="227" name="Google Shape;227;p5"/>
          <p:cNvSpPr/>
          <p:nvPr/>
        </p:nvSpPr>
        <p:spPr>
          <a:xfrm>
            <a:off x="7336653" y="2718021"/>
            <a:ext cx="2228558" cy="1306568"/>
          </a:xfrm>
          <a:prstGeom prst="rect">
            <a:avLst/>
          </a:prstGeom>
          <a:solidFill>
            <a:srgbClr val="5B98B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 name="Google Shape;228;p5"/>
          <p:cNvSpPr/>
          <p:nvPr/>
        </p:nvSpPr>
        <p:spPr>
          <a:xfrm>
            <a:off x="9174406" y="2327841"/>
            <a:ext cx="2228558" cy="1306568"/>
          </a:xfrm>
          <a:prstGeom prst="rect">
            <a:avLst/>
          </a:prstGeom>
          <a:solidFill>
            <a:srgbClr val="145D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 name="Google Shape;229;p5"/>
          <p:cNvSpPr/>
          <p:nvPr/>
        </p:nvSpPr>
        <p:spPr>
          <a:xfrm rot="10800000">
            <a:off x="9174406" y="3536970"/>
            <a:ext cx="390806" cy="390181"/>
          </a:xfrm>
          <a:custGeom>
            <a:avLst/>
            <a:gdLst/>
            <a:ahLst/>
            <a:cxnLst/>
            <a:rect l="l" t="t" r="r" b="b"/>
            <a:pathLst>
              <a:path w="6350000" h="6339840" extrusionOk="0">
                <a:moveTo>
                  <a:pt x="6350000" y="6339840"/>
                </a:moveTo>
                <a:lnTo>
                  <a:pt x="0" y="6339840"/>
                </a:lnTo>
                <a:lnTo>
                  <a:pt x="0" y="0"/>
                </a:lnTo>
                <a:close/>
              </a:path>
            </a:pathLst>
          </a:custGeom>
          <a:solidFill>
            <a:srgbClr val="145DA0">
              <a:alpha val="49803"/>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 name="Google Shape;230;p5"/>
          <p:cNvSpPr/>
          <p:nvPr/>
        </p:nvSpPr>
        <p:spPr>
          <a:xfrm>
            <a:off x="11012159" y="1937660"/>
            <a:ext cx="2228558" cy="1306568"/>
          </a:xfrm>
          <a:prstGeom prst="rect">
            <a:avLst/>
          </a:prstGeom>
          <a:solidFill>
            <a:srgbClr val="5B98B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 name="Google Shape;231;p5"/>
          <p:cNvSpPr/>
          <p:nvPr/>
        </p:nvSpPr>
        <p:spPr>
          <a:xfrm>
            <a:off x="12849911" y="1547479"/>
            <a:ext cx="2228558" cy="1306568"/>
          </a:xfrm>
          <a:prstGeom prst="rect">
            <a:avLst/>
          </a:prstGeom>
          <a:solidFill>
            <a:srgbClr val="145D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 name="Google Shape;232;p5"/>
          <p:cNvSpPr/>
          <p:nvPr/>
        </p:nvSpPr>
        <p:spPr>
          <a:xfrm rot="10800000">
            <a:off x="12849911" y="2854048"/>
            <a:ext cx="390806" cy="390181"/>
          </a:xfrm>
          <a:custGeom>
            <a:avLst/>
            <a:gdLst/>
            <a:ahLst/>
            <a:cxnLst/>
            <a:rect l="l" t="t" r="r" b="b"/>
            <a:pathLst>
              <a:path w="6350000" h="6339840" extrusionOk="0">
                <a:moveTo>
                  <a:pt x="6350000" y="6339840"/>
                </a:moveTo>
                <a:lnTo>
                  <a:pt x="0" y="6339840"/>
                </a:lnTo>
                <a:lnTo>
                  <a:pt x="0" y="0"/>
                </a:lnTo>
                <a:close/>
              </a:path>
            </a:pathLst>
          </a:custGeom>
          <a:solidFill>
            <a:srgbClr val="145DA0">
              <a:alpha val="49803"/>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 name="Google Shape;233;p5"/>
          <p:cNvSpPr/>
          <p:nvPr/>
        </p:nvSpPr>
        <p:spPr>
          <a:xfrm rot="10800000">
            <a:off x="11012159" y="3244228"/>
            <a:ext cx="390806" cy="390181"/>
          </a:xfrm>
          <a:custGeom>
            <a:avLst/>
            <a:gdLst/>
            <a:ahLst/>
            <a:cxnLst/>
            <a:rect l="l" t="t" r="r" b="b"/>
            <a:pathLst>
              <a:path w="6350000" h="6339840" extrusionOk="0">
                <a:moveTo>
                  <a:pt x="6350000" y="6339840"/>
                </a:moveTo>
                <a:lnTo>
                  <a:pt x="0" y="6339840"/>
                </a:lnTo>
                <a:lnTo>
                  <a:pt x="0" y="0"/>
                </a:lnTo>
                <a:close/>
              </a:path>
            </a:pathLst>
          </a:custGeom>
          <a:solidFill>
            <a:srgbClr val="5B98BA">
              <a:alpha val="49803"/>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 name="Google Shape;234;p5"/>
          <p:cNvSpPr/>
          <p:nvPr/>
        </p:nvSpPr>
        <p:spPr>
          <a:xfrm rot="-8100000">
            <a:off x="16008956" y="1153199"/>
            <a:ext cx="1316876" cy="1314769"/>
          </a:xfrm>
          <a:custGeom>
            <a:avLst/>
            <a:gdLst/>
            <a:ahLst/>
            <a:cxnLst/>
            <a:rect l="l" t="t" r="r" b="b"/>
            <a:pathLst>
              <a:path w="6350000" h="6339840" extrusionOk="0">
                <a:moveTo>
                  <a:pt x="6350000" y="6339840"/>
                </a:moveTo>
                <a:lnTo>
                  <a:pt x="0" y="6339840"/>
                </a:lnTo>
                <a:lnTo>
                  <a:pt x="0" y="0"/>
                </a:lnTo>
                <a:close/>
              </a:path>
            </a:pathLst>
          </a:custGeom>
          <a:solidFill>
            <a:srgbClr val="5B98B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5" name="Google Shape;235;p5"/>
          <p:cNvSpPr/>
          <p:nvPr/>
        </p:nvSpPr>
        <p:spPr>
          <a:xfrm>
            <a:off x="14684044" y="1157299"/>
            <a:ext cx="2228558" cy="1306568"/>
          </a:xfrm>
          <a:prstGeom prst="rect">
            <a:avLst/>
          </a:prstGeom>
          <a:solidFill>
            <a:srgbClr val="5B98B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6" name="Google Shape;236;p5"/>
          <p:cNvSpPr/>
          <p:nvPr/>
        </p:nvSpPr>
        <p:spPr>
          <a:xfrm rot="10800000">
            <a:off x="14684044" y="2463867"/>
            <a:ext cx="390806" cy="390181"/>
          </a:xfrm>
          <a:custGeom>
            <a:avLst/>
            <a:gdLst/>
            <a:ahLst/>
            <a:cxnLst/>
            <a:rect l="l" t="t" r="r" b="b"/>
            <a:pathLst>
              <a:path w="6350000" h="6339840" extrusionOk="0">
                <a:moveTo>
                  <a:pt x="6350000" y="6339840"/>
                </a:moveTo>
                <a:lnTo>
                  <a:pt x="0" y="6339840"/>
                </a:lnTo>
                <a:lnTo>
                  <a:pt x="0" y="0"/>
                </a:lnTo>
                <a:close/>
              </a:path>
            </a:pathLst>
          </a:custGeom>
          <a:solidFill>
            <a:srgbClr val="5B98BA">
              <a:alpha val="49803"/>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7" name="Google Shape;237;p5"/>
          <p:cNvSpPr txBox="1"/>
          <p:nvPr/>
        </p:nvSpPr>
        <p:spPr>
          <a:xfrm>
            <a:off x="7519727" y="3039504"/>
            <a:ext cx="1654679" cy="568353"/>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3121">
                <a:solidFill>
                  <a:srgbClr val="FDFDFD"/>
                </a:solidFill>
                <a:latin typeface="Poppins"/>
                <a:ea typeface="Poppins"/>
                <a:cs typeface="Poppins"/>
                <a:sym typeface="Poppins"/>
              </a:rPr>
              <a:t>LỚP 1</a:t>
            </a:r>
            <a:endParaRPr/>
          </a:p>
        </p:txBody>
      </p:sp>
      <p:sp>
        <p:nvSpPr>
          <p:cNvPr id="238" name="Google Shape;238;p5"/>
          <p:cNvSpPr txBox="1"/>
          <p:nvPr/>
        </p:nvSpPr>
        <p:spPr>
          <a:xfrm>
            <a:off x="9369809" y="2649287"/>
            <a:ext cx="1654679" cy="568353"/>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3121">
                <a:solidFill>
                  <a:srgbClr val="FDFDFD"/>
                </a:solidFill>
                <a:latin typeface="Poppins"/>
                <a:ea typeface="Poppins"/>
                <a:cs typeface="Poppins"/>
                <a:sym typeface="Poppins"/>
              </a:rPr>
              <a:t>LỚP 2</a:t>
            </a:r>
            <a:endParaRPr/>
          </a:p>
        </p:txBody>
      </p:sp>
      <p:sp>
        <p:nvSpPr>
          <p:cNvPr id="239" name="Google Shape;239;p5"/>
          <p:cNvSpPr txBox="1"/>
          <p:nvPr/>
        </p:nvSpPr>
        <p:spPr>
          <a:xfrm>
            <a:off x="11195232" y="2259143"/>
            <a:ext cx="1654679" cy="568353"/>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3121">
                <a:solidFill>
                  <a:srgbClr val="FDFDFD"/>
                </a:solidFill>
                <a:latin typeface="Poppins"/>
                <a:ea typeface="Poppins"/>
                <a:cs typeface="Poppins"/>
                <a:sym typeface="Poppins"/>
              </a:rPr>
              <a:t>LỚP 3</a:t>
            </a:r>
            <a:endParaRPr/>
          </a:p>
        </p:txBody>
      </p:sp>
      <p:sp>
        <p:nvSpPr>
          <p:cNvPr id="240" name="Google Shape;240;p5"/>
          <p:cNvSpPr txBox="1"/>
          <p:nvPr/>
        </p:nvSpPr>
        <p:spPr>
          <a:xfrm>
            <a:off x="13029365" y="1845937"/>
            <a:ext cx="1654679" cy="568353"/>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3121">
                <a:solidFill>
                  <a:srgbClr val="FDFDFD"/>
                </a:solidFill>
                <a:latin typeface="Poppins"/>
                <a:ea typeface="Poppins"/>
                <a:cs typeface="Poppins"/>
                <a:sym typeface="Poppins"/>
              </a:rPr>
              <a:t>LỚP 4</a:t>
            </a:r>
            <a:endParaRPr/>
          </a:p>
        </p:txBody>
      </p:sp>
      <p:sp>
        <p:nvSpPr>
          <p:cNvPr id="241" name="Google Shape;241;p5"/>
          <p:cNvSpPr txBox="1"/>
          <p:nvPr/>
        </p:nvSpPr>
        <p:spPr>
          <a:xfrm>
            <a:off x="15074850" y="1381343"/>
            <a:ext cx="1654679" cy="568353"/>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3121">
                <a:solidFill>
                  <a:srgbClr val="FDFDFD"/>
                </a:solidFill>
                <a:latin typeface="Poppins"/>
                <a:ea typeface="Poppins"/>
                <a:cs typeface="Poppins"/>
                <a:sym typeface="Poppins"/>
              </a:rPr>
              <a:t>LỚP 5</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grpSp>
        <p:nvGrpSpPr>
          <p:cNvPr id="250" name="Google Shape;250;p6"/>
          <p:cNvGrpSpPr/>
          <p:nvPr/>
        </p:nvGrpSpPr>
        <p:grpSpPr>
          <a:xfrm>
            <a:off x="-6656283" y="-2445901"/>
            <a:ext cx="13556570" cy="15178802"/>
            <a:chOff x="0" y="0"/>
            <a:chExt cx="725932" cy="812800"/>
          </a:xfrm>
        </p:grpSpPr>
        <p:sp>
          <p:nvSpPr>
            <p:cNvPr id="251" name="Google Shape;251;p6"/>
            <p:cNvSpPr/>
            <p:nvPr/>
          </p:nvSpPr>
          <p:spPr>
            <a:xfrm>
              <a:off x="0" y="0"/>
              <a:ext cx="725932" cy="812800"/>
            </a:xfrm>
            <a:custGeom>
              <a:avLst/>
              <a:gdLst/>
              <a:ahLst/>
              <a:cxnLst/>
              <a:rect l="l" t="t" r="r" b="b"/>
              <a:pathLst>
                <a:path w="725932" h="812800" extrusionOk="0">
                  <a:moveTo>
                    <a:pt x="362966" y="0"/>
                  </a:moveTo>
                  <a:cubicBezTo>
                    <a:pt x="162505" y="0"/>
                    <a:pt x="0" y="181951"/>
                    <a:pt x="0" y="406400"/>
                  </a:cubicBezTo>
                  <a:cubicBezTo>
                    <a:pt x="0" y="630849"/>
                    <a:pt x="162505" y="812800"/>
                    <a:pt x="362966" y="812800"/>
                  </a:cubicBezTo>
                  <a:cubicBezTo>
                    <a:pt x="563427" y="812800"/>
                    <a:pt x="725932" y="630849"/>
                    <a:pt x="725932" y="406400"/>
                  </a:cubicBezTo>
                  <a:cubicBezTo>
                    <a:pt x="725932" y="181951"/>
                    <a:pt x="563427" y="0"/>
                    <a:pt x="362966" y="0"/>
                  </a:cubicBezTo>
                  <a:close/>
                </a:path>
              </a:pathLst>
            </a:custGeom>
            <a:solidFill>
              <a:srgbClr val="000000">
                <a:alpha val="0"/>
              </a:srgbClr>
            </a:solidFill>
            <a:ln w="38100" cap="sq" cmpd="sng">
              <a:solidFill>
                <a:srgbClr val="145DA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2" name="Google Shape;252;p6"/>
            <p:cNvSpPr txBox="1"/>
            <p:nvPr/>
          </p:nvSpPr>
          <p:spPr>
            <a:xfrm>
              <a:off x="68056" y="19050"/>
              <a:ext cx="58982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53" name="Google Shape;253;p6"/>
          <p:cNvGrpSpPr/>
          <p:nvPr/>
        </p:nvGrpSpPr>
        <p:grpSpPr>
          <a:xfrm>
            <a:off x="-6329404" y="-1797460"/>
            <a:ext cx="12658808" cy="13881919"/>
            <a:chOff x="0" y="0"/>
            <a:chExt cx="741186" cy="812800"/>
          </a:xfrm>
        </p:grpSpPr>
        <p:sp>
          <p:nvSpPr>
            <p:cNvPr id="254" name="Google Shape;254;p6"/>
            <p:cNvSpPr/>
            <p:nvPr/>
          </p:nvSpPr>
          <p:spPr>
            <a:xfrm>
              <a:off x="0" y="0"/>
              <a:ext cx="741186" cy="812800"/>
            </a:xfrm>
            <a:custGeom>
              <a:avLst/>
              <a:gdLst/>
              <a:ahLst/>
              <a:cxnLst/>
              <a:rect l="l" t="t" r="r" b="b"/>
              <a:pathLst>
                <a:path w="741186" h="812800" extrusionOk="0">
                  <a:moveTo>
                    <a:pt x="370593" y="0"/>
                  </a:moveTo>
                  <a:cubicBezTo>
                    <a:pt x="165920" y="0"/>
                    <a:pt x="0" y="181951"/>
                    <a:pt x="0" y="406400"/>
                  </a:cubicBezTo>
                  <a:cubicBezTo>
                    <a:pt x="0" y="630849"/>
                    <a:pt x="165920" y="812800"/>
                    <a:pt x="370593" y="812800"/>
                  </a:cubicBezTo>
                  <a:cubicBezTo>
                    <a:pt x="575266" y="812800"/>
                    <a:pt x="741186" y="630849"/>
                    <a:pt x="741186" y="406400"/>
                  </a:cubicBezTo>
                  <a:cubicBezTo>
                    <a:pt x="741186" y="181951"/>
                    <a:pt x="575266" y="0"/>
                    <a:pt x="370593" y="0"/>
                  </a:cubicBezTo>
                  <a:close/>
                </a:path>
              </a:pathLst>
            </a:custGeom>
            <a:solidFill>
              <a:srgbClr val="145D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5" name="Google Shape;255;p6"/>
            <p:cNvSpPr txBox="1"/>
            <p:nvPr/>
          </p:nvSpPr>
          <p:spPr>
            <a:xfrm>
              <a:off x="69486" y="19050"/>
              <a:ext cx="602213"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56" name="Google Shape;256;p6"/>
          <p:cNvGrpSpPr/>
          <p:nvPr/>
        </p:nvGrpSpPr>
        <p:grpSpPr>
          <a:xfrm>
            <a:off x="6437722" y="2851347"/>
            <a:ext cx="373607" cy="373607"/>
            <a:chOff x="0" y="0"/>
            <a:chExt cx="812800" cy="812800"/>
          </a:xfrm>
        </p:grpSpPr>
        <p:sp>
          <p:nvSpPr>
            <p:cNvPr id="257" name="Google Shape;257;p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8" name="Google Shape;258;p6"/>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59" name="Google Shape;259;p6"/>
          <p:cNvGrpSpPr/>
          <p:nvPr/>
        </p:nvGrpSpPr>
        <p:grpSpPr>
          <a:xfrm>
            <a:off x="6624525" y="4129365"/>
            <a:ext cx="373607" cy="373607"/>
            <a:chOff x="0" y="0"/>
            <a:chExt cx="812800" cy="812800"/>
          </a:xfrm>
        </p:grpSpPr>
        <p:sp>
          <p:nvSpPr>
            <p:cNvPr id="260" name="Google Shape;260;p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1" name="Google Shape;261;p6"/>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62" name="Google Shape;262;p6"/>
          <p:cNvGrpSpPr/>
          <p:nvPr/>
        </p:nvGrpSpPr>
        <p:grpSpPr>
          <a:xfrm>
            <a:off x="6329404" y="7208337"/>
            <a:ext cx="373607" cy="373607"/>
            <a:chOff x="0" y="0"/>
            <a:chExt cx="812800" cy="812800"/>
          </a:xfrm>
        </p:grpSpPr>
        <p:sp>
          <p:nvSpPr>
            <p:cNvPr id="263" name="Google Shape;263;p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4" name="Google Shape;264;p6"/>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65" name="Google Shape;265;p6"/>
          <p:cNvGrpSpPr/>
          <p:nvPr/>
        </p:nvGrpSpPr>
        <p:grpSpPr>
          <a:xfrm>
            <a:off x="6624525" y="5840755"/>
            <a:ext cx="373607" cy="373607"/>
            <a:chOff x="0" y="0"/>
            <a:chExt cx="812800" cy="812800"/>
          </a:xfrm>
        </p:grpSpPr>
        <p:sp>
          <p:nvSpPr>
            <p:cNvPr id="266" name="Google Shape;266;p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7" name="Google Shape;267;p6"/>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68" name="Google Shape;268;p6"/>
          <p:cNvSpPr txBox="1"/>
          <p:nvPr/>
        </p:nvSpPr>
        <p:spPr>
          <a:xfrm>
            <a:off x="-361784" y="3120179"/>
            <a:ext cx="6033363" cy="835613"/>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5080" b="1">
                <a:solidFill>
                  <a:srgbClr val="FDFDFD"/>
                </a:solidFill>
                <a:latin typeface="Times New Roman"/>
                <a:ea typeface="Times New Roman"/>
                <a:cs typeface="Times New Roman"/>
                <a:sym typeface="Times New Roman"/>
              </a:rPr>
              <a:t>Chương 2</a:t>
            </a:r>
            <a:endParaRPr/>
          </a:p>
        </p:txBody>
      </p:sp>
      <p:sp>
        <p:nvSpPr>
          <p:cNvPr id="269" name="Google Shape;269;p6"/>
          <p:cNvSpPr txBox="1"/>
          <p:nvPr/>
        </p:nvSpPr>
        <p:spPr>
          <a:xfrm>
            <a:off x="318361" y="4154666"/>
            <a:ext cx="5667072" cy="1872893"/>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3500" b="1">
                <a:solidFill>
                  <a:srgbClr val="FDFDFD"/>
                </a:solidFill>
                <a:latin typeface="Times New Roman"/>
                <a:ea typeface="Times New Roman"/>
                <a:cs typeface="Times New Roman"/>
                <a:sym typeface="Times New Roman"/>
              </a:rPr>
              <a:t>Nội dung, phương pháp, hình thức, yêu cầu lồng ghép GDQPAN</a:t>
            </a:r>
            <a:endParaRPr/>
          </a:p>
        </p:txBody>
      </p:sp>
      <p:sp>
        <p:nvSpPr>
          <p:cNvPr id="270" name="Google Shape;270;p6"/>
          <p:cNvSpPr txBox="1"/>
          <p:nvPr/>
        </p:nvSpPr>
        <p:spPr>
          <a:xfrm>
            <a:off x="15074850" y="1381343"/>
            <a:ext cx="1654679" cy="568353"/>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3121">
                <a:solidFill>
                  <a:srgbClr val="FDFDFD"/>
                </a:solidFill>
                <a:latin typeface="Poppins"/>
                <a:ea typeface="Poppins"/>
                <a:cs typeface="Poppins"/>
                <a:sym typeface="Poppins"/>
              </a:rPr>
              <a:t>LỚP 5</a:t>
            </a:r>
            <a:endParaRPr/>
          </a:p>
        </p:txBody>
      </p:sp>
      <p:sp>
        <p:nvSpPr>
          <p:cNvPr id="271" name="Google Shape;271;p6"/>
          <p:cNvSpPr txBox="1"/>
          <p:nvPr/>
        </p:nvSpPr>
        <p:spPr>
          <a:xfrm>
            <a:off x="6776304" y="200799"/>
            <a:ext cx="10767253" cy="575927"/>
          </a:xfrm>
          <a:prstGeom prst="rect">
            <a:avLst/>
          </a:prstGeom>
          <a:noFill/>
          <a:ln>
            <a:noFill/>
          </a:ln>
        </p:spPr>
        <p:txBody>
          <a:bodyPr spcFirstLastPara="1" wrap="square" lIns="0" tIns="0" rIns="0" bIns="0" anchor="t" anchorCtr="0">
            <a:spAutoFit/>
          </a:bodyPr>
          <a:lstStyle/>
          <a:p>
            <a:pPr marL="0" marR="0" lvl="0" indent="0" algn="just" rtl="0">
              <a:lnSpc>
                <a:spcPct val="140005"/>
              </a:lnSpc>
              <a:spcBef>
                <a:spcPts val="0"/>
              </a:spcBef>
              <a:spcAft>
                <a:spcPts val="0"/>
              </a:spcAft>
              <a:buNone/>
            </a:pPr>
            <a:r>
              <a:rPr lang="en-US" sz="3482" b="1">
                <a:solidFill>
                  <a:srgbClr val="FF3131"/>
                </a:solidFill>
                <a:latin typeface="Times New Roman"/>
                <a:ea typeface="Times New Roman"/>
                <a:cs typeface="Times New Roman"/>
                <a:sym typeface="Times New Roman"/>
              </a:rPr>
              <a:t>CHỦ ĐỀ LỒNG GHÉP CHUNG TỪ LỚP 1  ĐẾN LỚP 5</a:t>
            </a:r>
            <a:endParaRPr/>
          </a:p>
        </p:txBody>
      </p:sp>
      <p:sp>
        <p:nvSpPr>
          <p:cNvPr id="272" name="Google Shape;272;p6"/>
          <p:cNvSpPr txBox="1"/>
          <p:nvPr/>
        </p:nvSpPr>
        <p:spPr>
          <a:xfrm>
            <a:off x="7293254" y="1579380"/>
            <a:ext cx="10707958" cy="68602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500">
                <a:solidFill>
                  <a:srgbClr val="051D40"/>
                </a:solidFill>
                <a:latin typeface="Times New Roman"/>
                <a:ea typeface="Times New Roman"/>
                <a:cs typeface="Times New Roman"/>
                <a:sym typeface="Times New Roman"/>
              </a:rPr>
              <a:t>    Giáo dục tình yêu quê hương, yêu hòa bình, yêu Tổ quốc VN XHCN; niềm tự hào, tự tôn dân tộc, lòng biết ơn các anh hùng liệt sĩ trong xây dựng và bảo vệ Tổ quốc; bảo vệ an ninh quốc gia, giữ gìn trật tự an toàn xã hội; giới thiệu chủ quyền biển, đảo của VN; giáo dục tinh thần đoàn kết, tương trợ, giúp đỡ nhau, có ý thức tổ chức kỉ luật trong học tập.</a:t>
            </a:r>
            <a:endParaRPr/>
          </a:p>
          <a:p>
            <a:pPr marL="0" marR="0" lvl="0" indent="0" algn="l" rtl="0">
              <a:lnSpc>
                <a:spcPct val="140000"/>
              </a:lnSpc>
              <a:spcBef>
                <a:spcPts val="0"/>
              </a:spcBef>
              <a:spcAft>
                <a:spcPts val="0"/>
              </a:spcAft>
              <a:buNone/>
            </a:pPr>
            <a:endParaRPr sz="3500">
              <a:solidFill>
                <a:srgbClr val="051D40"/>
              </a:solidFill>
              <a:latin typeface="Times New Roman"/>
              <a:ea typeface="Times New Roman"/>
              <a:cs typeface="Times New Roman"/>
              <a:sym typeface="Times New Roman"/>
            </a:endParaRPr>
          </a:p>
          <a:p>
            <a:pPr marL="0" marR="0" lvl="0" indent="0" algn="l" rtl="0">
              <a:lnSpc>
                <a:spcPct val="140000"/>
              </a:lnSpc>
              <a:spcBef>
                <a:spcPts val="0"/>
              </a:spcBef>
              <a:spcAft>
                <a:spcPts val="0"/>
              </a:spcAft>
              <a:buNone/>
            </a:pPr>
            <a:endParaRPr sz="3500">
              <a:solidFill>
                <a:srgbClr val="051D40"/>
              </a:solidFill>
              <a:latin typeface="Times New Roman"/>
              <a:ea typeface="Times New Roman"/>
              <a:cs typeface="Times New Roman"/>
              <a:sym typeface="Times New Roman"/>
            </a:endParaRPr>
          </a:p>
          <a:p>
            <a:pPr marL="0" marR="0" lvl="0" indent="0" algn="l" rtl="0">
              <a:lnSpc>
                <a:spcPct val="140000"/>
              </a:lnSpc>
              <a:spcBef>
                <a:spcPts val="0"/>
              </a:spcBef>
              <a:spcAft>
                <a:spcPts val="0"/>
              </a:spcAft>
              <a:buNone/>
            </a:pPr>
            <a:endParaRPr sz="3500">
              <a:solidFill>
                <a:srgbClr val="051D40"/>
              </a:solidFill>
              <a:latin typeface="Times New Roman"/>
              <a:ea typeface="Times New Roman"/>
              <a:cs typeface="Times New Roman"/>
              <a:sym typeface="Times New Roman"/>
            </a:endParaRPr>
          </a:p>
          <a:p>
            <a:pPr marL="0" marR="0" lvl="0" indent="0" algn="l" rtl="0">
              <a:lnSpc>
                <a:spcPct val="140000"/>
              </a:lnSpc>
              <a:spcBef>
                <a:spcPts val="0"/>
              </a:spcBef>
              <a:spcAft>
                <a:spcPts val="0"/>
              </a:spcAft>
              <a:buNone/>
            </a:pPr>
            <a:endParaRPr sz="3500">
              <a:solidFill>
                <a:srgbClr val="051D40"/>
              </a:solidFill>
              <a:latin typeface="Times New Roman"/>
              <a:ea typeface="Times New Roman"/>
              <a:cs typeface="Times New Roman"/>
              <a:sym typeface="Times New Roman"/>
            </a:endParaRPr>
          </a:p>
          <a:p>
            <a:pPr marL="0" marR="0" lvl="0" indent="0" algn="l" rtl="0">
              <a:lnSpc>
                <a:spcPct val="140000"/>
              </a:lnSpc>
              <a:spcBef>
                <a:spcPts val="0"/>
              </a:spcBef>
              <a:spcAft>
                <a:spcPts val="0"/>
              </a:spcAft>
              <a:buNone/>
            </a:pPr>
            <a:endParaRPr sz="3500">
              <a:solidFill>
                <a:srgbClr val="051D40"/>
              </a:solidFill>
              <a:latin typeface="Times New Roman"/>
              <a:ea typeface="Times New Roman"/>
              <a:cs typeface="Times New Roman"/>
              <a:sym typeface="Times New Roman"/>
            </a:endParaRPr>
          </a:p>
        </p:txBody>
      </p:sp>
      <p:sp>
        <p:nvSpPr>
          <p:cNvPr id="273" name="Google Shape;273;p6"/>
          <p:cNvSpPr txBox="1"/>
          <p:nvPr/>
        </p:nvSpPr>
        <p:spPr>
          <a:xfrm>
            <a:off x="7150120" y="1933153"/>
            <a:ext cx="1134140" cy="861018"/>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Poppins"/>
                <a:ea typeface="Poppins"/>
                <a:cs typeface="Poppins"/>
                <a:sym typeface="Poppins"/>
              </a:rPr>
              <a:t>01</a:t>
            </a:r>
            <a:endParaRPr/>
          </a:p>
        </p:txBody>
      </p:sp>
      <p:sp>
        <p:nvSpPr>
          <p:cNvPr id="274" name="Google Shape;274;p6"/>
          <p:cNvSpPr txBox="1"/>
          <p:nvPr/>
        </p:nvSpPr>
        <p:spPr>
          <a:xfrm>
            <a:off x="7613823" y="3672995"/>
            <a:ext cx="1134140" cy="861018"/>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Poppins"/>
                <a:ea typeface="Poppins"/>
                <a:cs typeface="Poppins"/>
                <a:sym typeface="Poppins"/>
              </a:rPr>
              <a:t>02</a:t>
            </a:r>
            <a:endParaRPr/>
          </a:p>
        </p:txBody>
      </p:sp>
      <p:sp>
        <p:nvSpPr>
          <p:cNvPr id="275" name="Google Shape;275;p6"/>
          <p:cNvSpPr txBox="1"/>
          <p:nvPr/>
        </p:nvSpPr>
        <p:spPr>
          <a:xfrm>
            <a:off x="7613823" y="5521968"/>
            <a:ext cx="1134140" cy="804451"/>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Poppins"/>
                <a:ea typeface="Poppins"/>
                <a:cs typeface="Poppins"/>
                <a:sym typeface="Poppins"/>
              </a:rPr>
              <a:t>0</a:t>
            </a:r>
            <a:endParaRPr/>
          </a:p>
        </p:txBody>
      </p:sp>
      <p:sp>
        <p:nvSpPr>
          <p:cNvPr id="276" name="Google Shape;276;p6"/>
          <p:cNvSpPr txBox="1"/>
          <p:nvPr/>
        </p:nvSpPr>
        <p:spPr>
          <a:xfrm>
            <a:off x="7295178" y="7184349"/>
            <a:ext cx="1134140" cy="804451"/>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Poppins"/>
                <a:ea typeface="Poppins"/>
                <a:cs typeface="Poppins"/>
                <a:sym typeface="Poppins"/>
              </a:rPr>
              <a:t>0</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Shape 284"/>
        <p:cNvGrpSpPr/>
        <p:nvPr/>
      </p:nvGrpSpPr>
      <p:grpSpPr>
        <a:xfrm>
          <a:off x="0" y="0"/>
          <a:ext cx="0" cy="0"/>
          <a:chOff x="0" y="0"/>
          <a:chExt cx="0" cy="0"/>
        </a:xfrm>
      </p:grpSpPr>
      <p:grpSp>
        <p:nvGrpSpPr>
          <p:cNvPr id="285" name="Google Shape;285;p7"/>
          <p:cNvGrpSpPr/>
          <p:nvPr/>
        </p:nvGrpSpPr>
        <p:grpSpPr>
          <a:xfrm>
            <a:off x="-7420900" y="-2498284"/>
            <a:ext cx="13556570" cy="15178802"/>
            <a:chOff x="-40944" y="-2805"/>
            <a:chExt cx="725932" cy="812800"/>
          </a:xfrm>
        </p:grpSpPr>
        <p:sp>
          <p:nvSpPr>
            <p:cNvPr id="286" name="Google Shape;286;p7"/>
            <p:cNvSpPr/>
            <p:nvPr/>
          </p:nvSpPr>
          <p:spPr>
            <a:xfrm>
              <a:off x="-40944" y="-2805"/>
              <a:ext cx="725932" cy="812800"/>
            </a:xfrm>
            <a:custGeom>
              <a:avLst/>
              <a:gdLst/>
              <a:ahLst/>
              <a:cxnLst/>
              <a:rect l="l" t="t" r="r" b="b"/>
              <a:pathLst>
                <a:path w="725932" h="812800" extrusionOk="0">
                  <a:moveTo>
                    <a:pt x="362966" y="0"/>
                  </a:moveTo>
                  <a:cubicBezTo>
                    <a:pt x="162505" y="0"/>
                    <a:pt x="0" y="181951"/>
                    <a:pt x="0" y="406400"/>
                  </a:cubicBezTo>
                  <a:cubicBezTo>
                    <a:pt x="0" y="630849"/>
                    <a:pt x="162505" y="812800"/>
                    <a:pt x="362966" y="812800"/>
                  </a:cubicBezTo>
                  <a:cubicBezTo>
                    <a:pt x="563427" y="812800"/>
                    <a:pt x="725932" y="630849"/>
                    <a:pt x="725932" y="406400"/>
                  </a:cubicBezTo>
                  <a:cubicBezTo>
                    <a:pt x="725932" y="181951"/>
                    <a:pt x="563427" y="0"/>
                    <a:pt x="362966" y="0"/>
                  </a:cubicBezTo>
                  <a:close/>
                </a:path>
              </a:pathLst>
            </a:custGeom>
            <a:solidFill>
              <a:srgbClr val="000000">
                <a:alpha val="0"/>
              </a:srgbClr>
            </a:solidFill>
            <a:ln w="38100" cap="sq" cmpd="sng">
              <a:solidFill>
                <a:srgbClr val="145DA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7" name="Google Shape;287;p7"/>
            <p:cNvSpPr txBox="1"/>
            <p:nvPr/>
          </p:nvSpPr>
          <p:spPr>
            <a:xfrm>
              <a:off x="68056" y="19050"/>
              <a:ext cx="58982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88" name="Google Shape;288;p7"/>
          <p:cNvGrpSpPr/>
          <p:nvPr/>
        </p:nvGrpSpPr>
        <p:grpSpPr>
          <a:xfrm>
            <a:off x="-6068713" y="-1404833"/>
            <a:ext cx="11887185" cy="13400036"/>
            <a:chOff x="1701" y="0"/>
            <a:chExt cx="741186" cy="812800"/>
          </a:xfrm>
        </p:grpSpPr>
        <p:sp>
          <p:nvSpPr>
            <p:cNvPr id="289" name="Google Shape;289;p7"/>
            <p:cNvSpPr/>
            <p:nvPr/>
          </p:nvSpPr>
          <p:spPr>
            <a:xfrm>
              <a:off x="1701" y="0"/>
              <a:ext cx="741186" cy="812800"/>
            </a:xfrm>
            <a:custGeom>
              <a:avLst/>
              <a:gdLst/>
              <a:ahLst/>
              <a:cxnLst/>
              <a:rect l="l" t="t" r="r" b="b"/>
              <a:pathLst>
                <a:path w="741186" h="812800" extrusionOk="0">
                  <a:moveTo>
                    <a:pt x="370593" y="0"/>
                  </a:moveTo>
                  <a:cubicBezTo>
                    <a:pt x="165920" y="0"/>
                    <a:pt x="0" y="181951"/>
                    <a:pt x="0" y="406400"/>
                  </a:cubicBezTo>
                  <a:cubicBezTo>
                    <a:pt x="0" y="630849"/>
                    <a:pt x="165920" y="812800"/>
                    <a:pt x="370593" y="812800"/>
                  </a:cubicBezTo>
                  <a:cubicBezTo>
                    <a:pt x="575266" y="812800"/>
                    <a:pt x="741186" y="630849"/>
                    <a:pt x="741186" y="406400"/>
                  </a:cubicBezTo>
                  <a:cubicBezTo>
                    <a:pt x="741186" y="181951"/>
                    <a:pt x="575266" y="0"/>
                    <a:pt x="370593" y="0"/>
                  </a:cubicBezTo>
                  <a:close/>
                </a:path>
              </a:pathLst>
            </a:custGeom>
            <a:solidFill>
              <a:srgbClr val="145D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0" name="Google Shape;290;p7"/>
            <p:cNvSpPr txBox="1"/>
            <p:nvPr/>
          </p:nvSpPr>
          <p:spPr>
            <a:xfrm>
              <a:off x="69486" y="19050"/>
              <a:ext cx="602213"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91" name="Google Shape;291;p7"/>
          <p:cNvGrpSpPr/>
          <p:nvPr/>
        </p:nvGrpSpPr>
        <p:grpSpPr>
          <a:xfrm>
            <a:off x="5384829" y="1918281"/>
            <a:ext cx="373607" cy="373607"/>
            <a:chOff x="0" y="0"/>
            <a:chExt cx="812800" cy="812800"/>
          </a:xfrm>
        </p:grpSpPr>
        <p:sp>
          <p:nvSpPr>
            <p:cNvPr id="292" name="Google Shape;292;p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3" name="Google Shape;293;p7"/>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94" name="Google Shape;294;p7"/>
          <p:cNvGrpSpPr/>
          <p:nvPr/>
        </p:nvGrpSpPr>
        <p:grpSpPr>
          <a:xfrm>
            <a:off x="5860166" y="3801600"/>
            <a:ext cx="373607" cy="373607"/>
            <a:chOff x="0" y="0"/>
            <a:chExt cx="812800" cy="812800"/>
          </a:xfrm>
        </p:grpSpPr>
        <p:sp>
          <p:nvSpPr>
            <p:cNvPr id="295" name="Google Shape;295;p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6" name="Google Shape;296;p7"/>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97" name="Google Shape;297;p7"/>
          <p:cNvGrpSpPr/>
          <p:nvPr/>
        </p:nvGrpSpPr>
        <p:grpSpPr>
          <a:xfrm>
            <a:off x="5687027" y="7061940"/>
            <a:ext cx="373607" cy="373607"/>
            <a:chOff x="0" y="0"/>
            <a:chExt cx="812800" cy="812800"/>
          </a:xfrm>
        </p:grpSpPr>
        <p:sp>
          <p:nvSpPr>
            <p:cNvPr id="298" name="Google Shape;298;p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9" name="Google Shape;299;p7"/>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00" name="Google Shape;300;p7"/>
          <p:cNvGrpSpPr/>
          <p:nvPr/>
        </p:nvGrpSpPr>
        <p:grpSpPr>
          <a:xfrm>
            <a:off x="5943562" y="5431770"/>
            <a:ext cx="373607" cy="373607"/>
            <a:chOff x="0" y="0"/>
            <a:chExt cx="812800" cy="812800"/>
          </a:xfrm>
        </p:grpSpPr>
        <p:sp>
          <p:nvSpPr>
            <p:cNvPr id="301" name="Google Shape;301;p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2" name="Google Shape;302;p7"/>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03" name="Google Shape;303;p7"/>
          <p:cNvSpPr txBox="1"/>
          <p:nvPr/>
        </p:nvSpPr>
        <p:spPr>
          <a:xfrm>
            <a:off x="-1339096" y="2874342"/>
            <a:ext cx="6033363" cy="871011"/>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5080" b="1">
                <a:solidFill>
                  <a:srgbClr val="FDFDFD"/>
                </a:solidFill>
                <a:latin typeface="Open Sans ExtraBold"/>
                <a:ea typeface="Open Sans ExtraBold"/>
                <a:cs typeface="Open Sans ExtraBold"/>
                <a:sym typeface="Open Sans ExtraBold"/>
              </a:rPr>
              <a:t>Chương 2</a:t>
            </a:r>
            <a:endParaRPr/>
          </a:p>
        </p:txBody>
      </p:sp>
      <p:sp>
        <p:nvSpPr>
          <p:cNvPr id="304" name="Google Shape;304;p7"/>
          <p:cNvSpPr txBox="1"/>
          <p:nvPr/>
        </p:nvSpPr>
        <p:spPr>
          <a:xfrm>
            <a:off x="152401" y="4154666"/>
            <a:ext cx="4876800" cy="2513509"/>
          </a:xfrm>
          <a:prstGeom prst="rect">
            <a:avLst/>
          </a:prstGeom>
          <a:noFill/>
          <a:ln>
            <a:noFill/>
          </a:ln>
        </p:spPr>
        <p:txBody>
          <a:bodyPr spcFirstLastPara="1" wrap="square" lIns="0" tIns="0" rIns="0" bIns="0" anchor="t" anchorCtr="0">
            <a:spAutoFit/>
          </a:bodyPr>
          <a:lstStyle/>
          <a:p>
            <a:pPr marL="0" marR="0" lvl="0" indent="0" algn="just" rtl="0">
              <a:lnSpc>
                <a:spcPct val="111363"/>
              </a:lnSpc>
              <a:spcBef>
                <a:spcPts val="0"/>
              </a:spcBef>
              <a:spcAft>
                <a:spcPts val="0"/>
              </a:spcAft>
              <a:buNone/>
            </a:pPr>
            <a:r>
              <a:rPr lang="en-US" sz="4400">
                <a:solidFill>
                  <a:srgbClr val="FDFDFD"/>
                </a:solidFill>
                <a:latin typeface="Times New Roman"/>
                <a:ea typeface="Times New Roman"/>
                <a:cs typeface="Times New Roman"/>
                <a:sym typeface="Times New Roman"/>
              </a:rPr>
              <a:t>Nội dung, phương pháp, hình thức, yêu cầu lồng ghép GDQPAN</a:t>
            </a:r>
            <a:endParaRPr/>
          </a:p>
        </p:txBody>
      </p:sp>
      <p:sp>
        <p:nvSpPr>
          <p:cNvPr id="305" name="Google Shape;305;p7"/>
          <p:cNvSpPr txBox="1"/>
          <p:nvPr/>
        </p:nvSpPr>
        <p:spPr>
          <a:xfrm>
            <a:off x="15074850" y="1381343"/>
            <a:ext cx="1654679" cy="568353"/>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3121">
                <a:solidFill>
                  <a:srgbClr val="FDFDFD"/>
                </a:solidFill>
                <a:latin typeface="Poppins"/>
                <a:ea typeface="Poppins"/>
                <a:cs typeface="Poppins"/>
                <a:sym typeface="Poppins"/>
              </a:rPr>
              <a:t>LỚP 5</a:t>
            </a:r>
            <a:endParaRPr/>
          </a:p>
        </p:txBody>
      </p:sp>
      <p:sp>
        <p:nvSpPr>
          <p:cNvPr id="306" name="Google Shape;306;p7"/>
          <p:cNvSpPr txBox="1"/>
          <p:nvPr/>
        </p:nvSpPr>
        <p:spPr>
          <a:xfrm>
            <a:off x="9636890" y="621413"/>
            <a:ext cx="10532400" cy="536100"/>
          </a:xfrm>
          <a:prstGeom prst="rect">
            <a:avLst/>
          </a:prstGeom>
          <a:noFill/>
          <a:ln>
            <a:noFill/>
          </a:ln>
        </p:spPr>
        <p:txBody>
          <a:bodyPr spcFirstLastPara="1" wrap="square" lIns="0" tIns="0" rIns="0" bIns="0" anchor="t" anchorCtr="0">
            <a:spAutoFit/>
          </a:bodyPr>
          <a:lstStyle/>
          <a:p>
            <a:pPr marL="0" marR="0" lvl="0" indent="0" algn="just" rtl="0">
              <a:lnSpc>
                <a:spcPct val="140005"/>
              </a:lnSpc>
              <a:spcBef>
                <a:spcPts val="0"/>
              </a:spcBef>
              <a:spcAft>
                <a:spcPts val="0"/>
              </a:spcAft>
              <a:buNone/>
            </a:pPr>
            <a:r>
              <a:rPr lang="en-US" sz="3482" b="1">
                <a:solidFill>
                  <a:srgbClr val="FF3131"/>
                </a:solidFill>
                <a:latin typeface="Times New Roman"/>
                <a:ea typeface="Times New Roman"/>
                <a:cs typeface="Times New Roman"/>
                <a:sym typeface="Times New Roman"/>
              </a:rPr>
              <a:t>             CHỦ ĐỀ LỒNG GHÉP  TỪNG LỚP</a:t>
            </a:r>
            <a:endParaRPr/>
          </a:p>
        </p:txBody>
      </p:sp>
      <p:sp>
        <p:nvSpPr>
          <p:cNvPr id="307" name="Google Shape;307;p7"/>
          <p:cNvSpPr/>
          <p:nvPr/>
        </p:nvSpPr>
        <p:spPr>
          <a:xfrm>
            <a:off x="5805970" y="1197348"/>
            <a:ext cx="1424256" cy="1424256"/>
          </a:xfrm>
          <a:custGeom>
            <a:avLst/>
            <a:gdLst/>
            <a:ahLst/>
            <a:cxnLst/>
            <a:rect l="l" t="t" r="r" b="b"/>
            <a:pathLst>
              <a:path w="1424256" h="1424256" extrusionOk="0">
                <a:moveTo>
                  <a:pt x="0" y="0"/>
                </a:moveTo>
                <a:lnTo>
                  <a:pt x="1424256" y="0"/>
                </a:lnTo>
                <a:lnTo>
                  <a:pt x="1424256" y="1424256"/>
                </a:lnTo>
                <a:lnTo>
                  <a:pt x="0" y="142425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8" name="Google Shape;308;p7"/>
          <p:cNvSpPr txBox="1"/>
          <p:nvPr/>
        </p:nvSpPr>
        <p:spPr>
          <a:xfrm>
            <a:off x="7150120" y="1933153"/>
            <a:ext cx="1134140" cy="861018"/>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Poppins"/>
                <a:ea typeface="Poppins"/>
                <a:cs typeface="Poppins"/>
                <a:sym typeface="Poppins"/>
              </a:rPr>
              <a:t>01</a:t>
            </a:r>
            <a:endParaRPr/>
          </a:p>
        </p:txBody>
      </p:sp>
      <p:sp>
        <p:nvSpPr>
          <p:cNvPr id="309" name="Google Shape;309;p7"/>
          <p:cNvSpPr/>
          <p:nvPr/>
        </p:nvSpPr>
        <p:spPr>
          <a:xfrm>
            <a:off x="6212413" y="3082461"/>
            <a:ext cx="1424256" cy="1424256"/>
          </a:xfrm>
          <a:custGeom>
            <a:avLst/>
            <a:gdLst/>
            <a:ahLst/>
            <a:cxnLst/>
            <a:rect l="l" t="t" r="r" b="b"/>
            <a:pathLst>
              <a:path w="1424256" h="1424256" extrusionOk="0">
                <a:moveTo>
                  <a:pt x="0" y="0"/>
                </a:moveTo>
                <a:lnTo>
                  <a:pt x="1424256" y="0"/>
                </a:lnTo>
                <a:lnTo>
                  <a:pt x="1424256" y="1424256"/>
                </a:lnTo>
                <a:lnTo>
                  <a:pt x="0" y="142425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0" name="Google Shape;310;p7"/>
          <p:cNvSpPr txBox="1"/>
          <p:nvPr/>
        </p:nvSpPr>
        <p:spPr>
          <a:xfrm>
            <a:off x="7613823" y="3672995"/>
            <a:ext cx="1134140" cy="861018"/>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Poppins"/>
                <a:ea typeface="Poppins"/>
                <a:cs typeface="Poppins"/>
                <a:sym typeface="Poppins"/>
              </a:rPr>
              <a:t>02</a:t>
            </a:r>
            <a:endParaRPr/>
          </a:p>
        </p:txBody>
      </p:sp>
      <p:sp>
        <p:nvSpPr>
          <p:cNvPr id="311" name="Google Shape;311;p7"/>
          <p:cNvSpPr/>
          <p:nvPr/>
        </p:nvSpPr>
        <p:spPr>
          <a:xfrm>
            <a:off x="6315326" y="5001718"/>
            <a:ext cx="1424256" cy="1424256"/>
          </a:xfrm>
          <a:custGeom>
            <a:avLst/>
            <a:gdLst/>
            <a:ahLst/>
            <a:cxnLst/>
            <a:rect l="l" t="t" r="r" b="b"/>
            <a:pathLst>
              <a:path w="1424256" h="1424256" extrusionOk="0">
                <a:moveTo>
                  <a:pt x="0" y="0"/>
                </a:moveTo>
                <a:lnTo>
                  <a:pt x="1424256" y="0"/>
                </a:lnTo>
                <a:lnTo>
                  <a:pt x="1424256" y="1424256"/>
                </a:lnTo>
                <a:lnTo>
                  <a:pt x="0" y="142425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2" name="Google Shape;312;p7"/>
          <p:cNvSpPr txBox="1"/>
          <p:nvPr/>
        </p:nvSpPr>
        <p:spPr>
          <a:xfrm>
            <a:off x="6440416" y="5403895"/>
            <a:ext cx="1134140" cy="861018"/>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Poppins"/>
                <a:ea typeface="Poppins"/>
                <a:cs typeface="Poppins"/>
                <a:sym typeface="Poppins"/>
              </a:rPr>
              <a:t>03</a:t>
            </a:r>
            <a:endParaRPr/>
          </a:p>
        </p:txBody>
      </p:sp>
      <p:sp>
        <p:nvSpPr>
          <p:cNvPr id="313" name="Google Shape;313;p7"/>
          <p:cNvSpPr/>
          <p:nvPr/>
        </p:nvSpPr>
        <p:spPr>
          <a:xfrm>
            <a:off x="6026776" y="6837178"/>
            <a:ext cx="1424256" cy="1424256"/>
          </a:xfrm>
          <a:custGeom>
            <a:avLst/>
            <a:gdLst/>
            <a:ahLst/>
            <a:cxnLst/>
            <a:rect l="l" t="t" r="r" b="b"/>
            <a:pathLst>
              <a:path w="1424256" h="1424256" extrusionOk="0">
                <a:moveTo>
                  <a:pt x="0" y="0"/>
                </a:moveTo>
                <a:lnTo>
                  <a:pt x="1424256" y="0"/>
                </a:lnTo>
                <a:lnTo>
                  <a:pt x="1424256" y="1424255"/>
                </a:lnTo>
                <a:lnTo>
                  <a:pt x="0" y="142425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4" name="Google Shape;314;p7"/>
          <p:cNvSpPr txBox="1"/>
          <p:nvPr/>
        </p:nvSpPr>
        <p:spPr>
          <a:xfrm>
            <a:off x="6193336" y="7160532"/>
            <a:ext cx="1134140" cy="861018"/>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Poppins"/>
                <a:ea typeface="Poppins"/>
                <a:cs typeface="Poppins"/>
                <a:sym typeface="Poppins"/>
              </a:rPr>
              <a:t>04</a:t>
            </a:r>
            <a:endParaRPr/>
          </a:p>
        </p:txBody>
      </p:sp>
      <p:sp>
        <p:nvSpPr>
          <p:cNvPr id="315" name="Google Shape;315;p7"/>
          <p:cNvSpPr/>
          <p:nvPr/>
        </p:nvSpPr>
        <p:spPr>
          <a:xfrm>
            <a:off x="5435799" y="8737018"/>
            <a:ext cx="1339730" cy="1283281"/>
          </a:xfrm>
          <a:custGeom>
            <a:avLst/>
            <a:gdLst/>
            <a:ahLst/>
            <a:cxnLst/>
            <a:rect l="l" t="t" r="r" b="b"/>
            <a:pathLst>
              <a:path w="1279198" h="1279198" extrusionOk="0">
                <a:moveTo>
                  <a:pt x="0" y="0"/>
                </a:moveTo>
                <a:lnTo>
                  <a:pt x="1279198" y="0"/>
                </a:lnTo>
                <a:lnTo>
                  <a:pt x="1279198" y="1279198"/>
                </a:lnTo>
                <a:lnTo>
                  <a:pt x="0" y="1279198"/>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6" name="Google Shape;316;p7"/>
          <p:cNvSpPr txBox="1"/>
          <p:nvPr/>
        </p:nvSpPr>
        <p:spPr>
          <a:xfrm>
            <a:off x="5542932" y="8946749"/>
            <a:ext cx="1018630" cy="768827"/>
          </a:xfrm>
          <a:prstGeom prst="rect">
            <a:avLst/>
          </a:prstGeom>
          <a:noFill/>
          <a:ln>
            <a:noFill/>
          </a:ln>
        </p:spPr>
        <p:txBody>
          <a:bodyPr spcFirstLastPara="1" wrap="square" lIns="0" tIns="0" rIns="0" bIns="0" anchor="t" anchorCtr="0">
            <a:spAutoFit/>
          </a:bodyPr>
          <a:lstStyle/>
          <a:p>
            <a:pPr marL="0" marR="0" lvl="0" indent="0" algn="ctr" rtl="0">
              <a:lnSpc>
                <a:spcPct val="139995"/>
              </a:lnSpc>
              <a:spcBef>
                <a:spcPts val="0"/>
              </a:spcBef>
              <a:spcAft>
                <a:spcPts val="0"/>
              </a:spcAft>
              <a:buNone/>
            </a:pPr>
            <a:r>
              <a:rPr lang="en-US" sz="4243">
                <a:solidFill>
                  <a:srgbClr val="FDFDFD"/>
                </a:solidFill>
                <a:latin typeface="Poppins"/>
                <a:ea typeface="Poppins"/>
                <a:cs typeface="Poppins"/>
                <a:sym typeface="Poppins"/>
              </a:rPr>
              <a:t>05</a:t>
            </a:r>
            <a:endParaRPr/>
          </a:p>
        </p:txBody>
      </p:sp>
      <p:sp>
        <p:nvSpPr>
          <p:cNvPr id="317" name="Google Shape;317;p7"/>
          <p:cNvSpPr txBox="1"/>
          <p:nvPr/>
        </p:nvSpPr>
        <p:spPr>
          <a:xfrm>
            <a:off x="7369313" y="1170444"/>
            <a:ext cx="10409978" cy="169277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a:solidFill>
                  <a:schemeClr val="dk1"/>
                </a:solidFill>
                <a:latin typeface="Times New Roman"/>
                <a:ea typeface="Times New Roman"/>
                <a:cs typeface="Times New Roman"/>
                <a:sym typeface="Times New Roman"/>
              </a:rPr>
              <a:t>Giáo dục cho HS về tình yêu quê hương, yêu hòa bình, yêu Tổ quốc Việt Nam xã hội chủ nghĩa; giới thiệu một số hình ảnh về Quân đội Nhân dân Việt Nam và Công an Nhân dân Việt Nam; một số di tích lịch sử của địa phương.</a:t>
            </a:r>
            <a:endParaRPr/>
          </a:p>
        </p:txBody>
      </p:sp>
      <p:sp>
        <p:nvSpPr>
          <p:cNvPr id="318" name="Google Shape;318;p7"/>
          <p:cNvSpPr txBox="1"/>
          <p:nvPr/>
        </p:nvSpPr>
        <p:spPr>
          <a:xfrm>
            <a:off x="7680956" y="2928668"/>
            <a:ext cx="10072456" cy="19389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Times New Roman"/>
                <a:ea typeface="Times New Roman"/>
                <a:cs typeface="Times New Roman"/>
                <a:sym typeface="Times New Roman"/>
              </a:rPr>
              <a:t>Giáo dục HS về tinh thần đoàn kết dân tộc, sự hi sinh của các chiến sĩ cách mạng trong kháng chiến chống TD Pháp và ĐQ Mỹ; một số hình ảnh cán bộ, chiến sĩ Quân đội Nhân dân VN, Công an Nhân dân VN làm nhiệm vụ bảo vệ Tổ quốc và giữ gìn trật tự, an toàn xã hội; giáo dục cho học sinh biết yêu thương, chia sẻ, giúp đỡ và bảo vệ nhau trong học tập.</a:t>
            </a:r>
            <a:endParaRPr sz="2400">
              <a:solidFill>
                <a:schemeClr val="dk1"/>
              </a:solidFill>
              <a:latin typeface="Times New Roman"/>
              <a:ea typeface="Times New Roman"/>
              <a:cs typeface="Times New Roman"/>
              <a:sym typeface="Times New Roman"/>
            </a:endParaRPr>
          </a:p>
        </p:txBody>
      </p:sp>
      <p:sp>
        <p:nvSpPr>
          <p:cNvPr id="319" name="Google Shape;319;p7"/>
          <p:cNvSpPr txBox="1"/>
          <p:nvPr/>
        </p:nvSpPr>
        <p:spPr>
          <a:xfrm>
            <a:off x="7680956" y="5049594"/>
            <a:ext cx="10396018" cy="156962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a:solidFill>
                  <a:schemeClr val="dk1"/>
                </a:solidFill>
                <a:latin typeface="Times New Roman" panose="02020603050405020304" pitchFamily="18" charset="0"/>
                <a:ea typeface="Times New Roman"/>
                <a:cs typeface="Times New Roman" panose="02020603050405020304" pitchFamily="18" charset="0"/>
                <a:sym typeface="Times New Roman"/>
              </a:rPr>
              <a:t>Giáo dục </a:t>
            </a:r>
            <a:r>
              <a:rPr lang="en-US" sz="2400">
                <a:solidFill>
                  <a:schemeClr val="dk1"/>
                </a:solidFill>
                <a:latin typeface="Times New Roman" panose="02020603050405020304" pitchFamily="18" charset="0"/>
                <a:ea typeface="Calibri"/>
                <a:cs typeface="Times New Roman" panose="02020603050405020304" pitchFamily="18" charset="0"/>
                <a:sym typeface="Calibri"/>
              </a:rPr>
              <a:t>truyền thống chống giặc ngoại xâm của dân tộc; giới thiệu những tấm gương dũng cảm của thiếu niên, nhi đồng, bà Mẹ Việt Nam anh hùng trong sự nghiệp giải phóng dân tộc; những hoạt động, hình ảnh của học sinh tham gia bảo vệ môi trường ở địa phương và nhà trường</a:t>
            </a:r>
            <a:endParaRPr sz="2400">
              <a:solidFill>
                <a:schemeClr val="dk1"/>
              </a:solidFill>
              <a:latin typeface="Times New Roman" panose="02020603050405020304" pitchFamily="18" charset="0"/>
              <a:ea typeface="Calibri"/>
              <a:cs typeface="Times New Roman" panose="02020603050405020304" pitchFamily="18" charset="0"/>
              <a:sym typeface="Calibri"/>
            </a:endParaRPr>
          </a:p>
        </p:txBody>
      </p:sp>
      <p:sp>
        <p:nvSpPr>
          <p:cNvPr id="320" name="Google Shape;320;p7"/>
          <p:cNvSpPr txBox="1"/>
          <p:nvPr/>
        </p:nvSpPr>
        <p:spPr>
          <a:xfrm>
            <a:off x="7502055" y="6837178"/>
            <a:ext cx="10141371" cy="169273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600">
                <a:solidFill>
                  <a:schemeClr val="dk1"/>
                </a:solidFill>
                <a:latin typeface="Times New Roman" panose="02020603050405020304" pitchFamily="18" charset="0"/>
                <a:ea typeface="Times New Roman"/>
                <a:cs typeface="Times New Roman" panose="02020603050405020304" pitchFamily="18" charset="0"/>
                <a:sym typeface="Times New Roman"/>
              </a:rPr>
              <a:t>Giới thiệu bản đồ hành chính Việt Nam, khẳng định chủ quyền của Việt Nam đối </a:t>
            </a:r>
            <a:r>
              <a:rPr lang="en-US" sz="2600">
                <a:solidFill>
                  <a:schemeClr val="dk1"/>
                </a:solidFill>
                <a:latin typeface="Times New Roman" panose="02020603050405020304" pitchFamily="18" charset="0"/>
                <a:ea typeface="Calibri"/>
                <a:cs typeface="Times New Roman" panose="02020603050405020304" pitchFamily="18" charset="0"/>
                <a:sym typeface="Calibri"/>
              </a:rPr>
              <a:t>với quần đảo Hoàng Sa và Trường Sa; một số bài hát về biển, đảo VN; giáo dục ý thức chấp hành các quy định của pháp luật về trật tự, ATGT.</a:t>
            </a:r>
            <a:endParaRPr sz="2600">
              <a:solidFill>
                <a:schemeClr val="dk1"/>
              </a:solidFill>
              <a:latin typeface="Times New Roman" panose="02020603050405020304" pitchFamily="18" charset="0"/>
              <a:ea typeface="Calibri"/>
              <a:cs typeface="Times New Roman" panose="02020603050405020304" pitchFamily="18" charset="0"/>
              <a:sym typeface="Calibri"/>
            </a:endParaRPr>
          </a:p>
        </p:txBody>
      </p:sp>
      <p:sp>
        <p:nvSpPr>
          <p:cNvPr id="321" name="Google Shape;321;p7"/>
          <p:cNvSpPr txBox="1"/>
          <p:nvPr/>
        </p:nvSpPr>
        <p:spPr>
          <a:xfrm>
            <a:off x="6924541" y="8532272"/>
            <a:ext cx="11171691" cy="169277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600">
                <a:solidFill>
                  <a:schemeClr val="dk1"/>
                </a:solidFill>
                <a:latin typeface="Times New Roman" panose="02020603050405020304" pitchFamily="18" charset="0"/>
                <a:ea typeface="Times New Roman"/>
                <a:cs typeface="Times New Roman" panose="02020603050405020304" pitchFamily="18" charset="0"/>
                <a:sym typeface="Times New Roman"/>
              </a:rPr>
              <a:t>Giới thiệu chủ quyền, quyền chủ quyền biển, đảo của Việt Nam; một số hình ảnh khai thác </a:t>
            </a:r>
            <a:r>
              <a:rPr lang="en-US" sz="2600">
                <a:solidFill>
                  <a:schemeClr val="dk1"/>
                </a:solidFill>
                <a:latin typeface="Times New Roman" panose="02020603050405020304" pitchFamily="18" charset="0"/>
                <a:ea typeface="Calibri"/>
                <a:cs typeface="Times New Roman" panose="02020603050405020304" pitchFamily="18" charset="0"/>
                <a:sym typeface="Calibri"/>
              </a:rPr>
              <a:t>thủy sản, hải sản và tài nguyên để phát triển kinh tế xã hội, bảo đảm quốc phòng, an ninh; những tấm gương dũng cảm của cán bộ, chiến sĩ Quân đội Nhân dân Việt Nam và Công an Nhân dân Việt Nam trong cứu hộ, cứu nạn.</a:t>
            </a:r>
            <a:endParaRPr sz="2600">
              <a:solidFill>
                <a:schemeClr val="dk1"/>
              </a:solidFill>
              <a:latin typeface="Times New Roman" panose="02020603050405020304" pitchFamily="18" charset="0"/>
              <a:ea typeface="Calibri"/>
              <a:cs typeface="Times New Roman" panose="02020603050405020304" pitchFamily="18" charset="0"/>
              <a:sym typeface="Calibri"/>
            </a:endParaRPr>
          </a:p>
        </p:txBody>
      </p:sp>
      <p:sp>
        <p:nvSpPr>
          <p:cNvPr id="322" name="Google Shape;322;p7"/>
          <p:cNvSpPr txBox="1"/>
          <p:nvPr/>
        </p:nvSpPr>
        <p:spPr>
          <a:xfrm>
            <a:off x="6367915" y="3456407"/>
            <a:ext cx="1134140" cy="804451"/>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Poppins"/>
                <a:ea typeface="Poppins"/>
                <a:cs typeface="Poppins"/>
                <a:sym typeface="Poppins"/>
              </a:rPr>
              <a:t>02</a:t>
            </a:r>
            <a:endParaRPr/>
          </a:p>
        </p:txBody>
      </p:sp>
      <p:sp>
        <p:nvSpPr>
          <p:cNvPr id="323" name="Google Shape;323;p7"/>
          <p:cNvSpPr txBox="1"/>
          <p:nvPr/>
        </p:nvSpPr>
        <p:spPr>
          <a:xfrm>
            <a:off x="5927676" y="1478967"/>
            <a:ext cx="1134140" cy="804451"/>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Poppins"/>
                <a:ea typeface="Poppins"/>
                <a:cs typeface="Poppins"/>
                <a:sym typeface="Poppins"/>
              </a:rPr>
              <a:t>01</a:t>
            </a:r>
            <a:endParaRPr/>
          </a:p>
        </p:txBody>
      </p:sp>
      <p:grpSp>
        <p:nvGrpSpPr>
          <p:cNvPr id="324" name="Google Shape;324;p7"/>
          <p:cNvGrpSpPr/>
          <p:nvPr/>
        </p:nvGrpSpPr>
        <p:grpSpPr>
          <a:xfrm>
            <a:off x="4920643" y="8997160"/>
            <a:ext cx="373607" cy="373607"/>
            <a:chOff x="0" y="0"/>
            <a:chExt cx="812800" cy="812800"/>
          </a:xfrm>
        </p:grpSpPr>
        <p:sp>
          <p:nvSpPr>
            <p:cNvPr id="325" name="Google Shape;325;p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6" name="Google Shape;326;p7"/>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Shape 334"/>
        <p:cNvGrpSpPr/>
        <p:nvPr/>
      </p:nvGrpSpPr>
      <p:grpSpPr>
        <a:xfrm>
          <a:off x="0" y="0"/>
          <a:ext cx="0" cy="0"/>
          <a:chOff x="0" y="0"/>
          <a:chExt cx="0" cy="0"/>
        </a:xfrm>
      </p:grpSpPr>
      <p:grpSp>
        <p:nvGrpSpPr>
          <p:cNvPr id="335" name="Google Shape;335;p8"/>
          <p:cNvGrpSpPr/>
          <p:nvPr/>
        </p:nvGrpSpPr>
        <p:grpSpPr>
          <a:xfrm>
            <a:off x="-6656283" y="-2445901"/>
            <a:ext cx="13556570" cy="15178802"/>
            <a:chOff x="0" y="0"/>
            <a:chExt cx="725932" cy="812800"/>
          </a:xfrm>
        </p:grpSpPr>
        <p:sp>
          <p:nvSpPr>
            <p:cNvPr id="336" name="Google Shape;336;p8"/>
            <p:cNvSpPr/>
            <p:nvPr/>
          </p:nvSpPr>
          <p:spPr>
            <a:xfrm>
              <a:off x="0" y="0"/>
              <a:ext cx="725932" cy="812800"/>
            </a:xfrm>
            <a:custGeom>
              <a:avLst/>
              <a:gdLst/>
              <a:ahLst/>
              <a:cxnLst/>
              <a:rect l="l" t="t" r="r" b="b"/>
              <a:pathLst>
                <a:path w="725932" h="812800" extrusionOk="0">
                  <a:moveTo>
                    <a:pt x="362966" y="0"/>
                  </a:moveTo>
                  <a:cubicBezTo>
                    <a:pt x="162505" y="0"/>
                    <a:pt x="0" y="181951"/>
                    <a:pt x="0" y="406400"/>
                  </a:cubicBezTo>
                  <a:cubicBezTo>
                    <a:pt x="0" y="630849"/>
                    <a:pt x="162505" y="812800"/>
                    <a:pt x="362966" y="812800"/>
                  </a:cubicBezTo>
                  <a:cubicBezTo>
                    <a:pt x="563427" y="812800"/>
                    <a:pt x="725932" y="630849"/>
                    <a:pt x="725932" y="406400"/>
                  </a:cubicBezTo>
                  <a:cubicBezTo>
                    <a:pt x="725932" y="181951"/>
                    <a:pt x="563427" y="0"/>
                    <a:pt x="362966" y="0"/>
                  </a:cubicBezTo>
                  <a:close/>
                </a:path>
              </a:pathLst>
            </a:custGeom>
            <a:solidFill>
              <a:srgbClr val="000000">
                <a:alpha val="0"/>
              </a:srgbClr>
            </a:solidFill>
            <a:ln w="38100" cap="sq" cmpd="sng">
              <a:solidFill>
                <a:srgbClr val="145DA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7" name="Google Shape;337;p8"/>
            <p:cNvSpPr txBox="1"/>
            <p:nvPr/>
          </p:nvSpPr>
          <p:spPr>
            <a:xfrm>
              <a:off x="68056" y="19050"/>
              <a:ext cx="58982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38" name="Google Shape;338;p8"/>
          <p:cNvGrpSpPr/>
          <p:nvPr/>
        </p:nvGrpSpPr>
        <p:grpSpPr>
          <a:xfrm>
            <a:off x="-6329404" y="-1797460"/>
            <a:ext cx="12658808" cy="13881919"/>
            <a:chOff x="0" y="0"/>
            <a:chExt cx="741186" cy="812800"/>
          </a:xfrm>
        </p:grpSpPr>
        <p:sp>
          <p:nvSpPr>
            <p:cNvPr id="339" name="Google Shape;339;p8"/>
            <p:cNvSpPr/>
            <p:nvPr/>
          </p:nvSpPr>
          <p:spPr>
            <a:xfrm>
              <a:off x="0" y="0"/>
              <a:ext cx="741186" cy="812800"/>
            </a:xfrm>
            <a:custGeom>
              <a:avLst/>
              <a:gdLst/>
              <a:ahLst/>
              <a:cxnLst/>
              <a:rect l="l" t="t" r="r" b="b"/>
              <a:pathLst>
                <a:path w="741186" h="812800" extrusionOk="0">
                  <a:moveTo>
                    <a:pt x="370593" y="0"/>
                  </a:moveTo>
                  <a:cubicBezTo>
                    <a:pt x="165920" y="0"/>
                    <a:pt x="0" y="181951"/>
                    <a:pt x="0" y="406400"/>
                  </a:cubicBezTo>
                  <a:cubicBezTo>
                    <a:pt x="0" y="630849"/>
                    <a:pt x="165920" y="812800"/>
                    <a:pt x="370593" y="812800"/>
                  </a:cubicBezTo>
                  <a:cubicBezTo>
                    <a:pt x="575266" y="812800"/>
                    <a:pt x="741186" y="630849"/>
                    <a:pt x="741186" y="406400"/>
                  </a:cubicBezTo>
                  <a:cubicBezTo>
                    <a:pt x="741186" y="181951"/>
                    <a:pt x="575266" y="0"/>
                    <a:pt x="370593" y="0"/>
                  </a:cubicBezTo>
                  <a:close/>
                </a:path>
              </a:pathLst>
            </a:custGeom>
            <a:solidFill>
              <a:srgbClr val="145D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0" name="Google Shape;340;p8"/>
            <p:cNvSpPr txBox="1"/>
            <p:nvPr/>
          </p:nvSpPr>
          <p:spPr>
            <a:xfrm>
              <a:off x="69486" y="19050"/>
              <a:ext cx="602213"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41" name="Google Shape;341;p8"/>
          <p:cNvSpPr/>
          <p:nvPr/>
        </p:nvSpPr>
        <p:spPr>
          <a:xfrm>
            <a:off x="6624525" y="168028"/>
            <a:ext cx="1424256" cy="1424256"/>
          </a:xfrm>
          <a:custGeom>
            <a:avLst/>
            <a:gdLst/>
            <a:ahLst/>
            <a:cxnLst/>
            <a:rect l="l" t="t" r="r" b="b"/>
            <a:pathLst>
              <a:path w="1424256" h="1424256" extrusionOk="0">
                <a:moveTo>
                  <a:pt x="0" y="0"/>
                </a:moveTo>
                <a:lnTo>
                  <a:pt x="1424256" y="0"/>
                </a:lnTo>
                <a:lnTo>
                  <a:pt x="1424256" y="1424256"/>
                </a:lnTo>
                <a:lnTo>
                  <a:pt x="0" y="142425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42" name="Google Shape;342;p8"/>
          <p:cNvGrpSpPr/>
          <p:nvPr/>
        </p:nvGrpSpPr>
        <p:grpSpPr>
          <a:xfrm>
            <a:off x="6437722" y="2851347"/>
            <a:ext cx="373607" cy="373607"/>
            <a:chOff x="0" y="0"/>
            <a:chExt cx="812800" cy="812800"/>
          </a:xfrm>
        </p:grpSpPr>
        <p:sp>
          <p:nvSpPr>
            <p:cNvPr id="343" name="Google Shape;343;p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4" name="Google Shape;344;p8"/>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45" name="Google Shape;345;p8"/>
          <p:cNvGrpSpPr/>
          <p:nvPr/>
        </p:nvGrpSpPr>
        <p:grpSpPr>
          <a:xfrm>
            <a:off x="6624525" y="4130548"/>
            <a:ext cx="373607" cy="373607"/>
            <a:chOff x="0" y="0"/>
            <a:chExt cx="812800" cy="812800"/>
          </a:xfrm>
        </p:grpSpPr>
        <p:sp>
          <p:nvSpPr>
            <p:cNvPr id="346" name="Google Shape;346;p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7" name="Google Shape;347;p8"/>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48" name="Google Shape;348;p8"/>
          <p:cNvGrpSpPr/>
          <p:nvPr/>
        </p:nvGrpSpPr>
        <p:grpSpPr>
          <a:xfrm>
            <a:off x="6437722" y="7208337"/>
            <a:ext cx="373607" cy="373607"/>
            <a:chOff x="0" y="0"/>
            <a:chExt cx="812800" cy="812800"/>
          </a:xfrm>
        </p:grpSpPr>
        <p:sp>
          <p:nvSpPr>
            <p:cNvPr id="349" name="Google Shape;349;p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0" name="Google Shape;350;p8"/>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51" name="Google Shape;351;p8"/>
          <p:cNvGrpSpPr/>
          <p:nvPr/>
        </p:nvGrpSpPr>
        <p:grpSpPr>
          <a:xfrm>
            <a:off x="6624525" y="5840755"/>
            <a:ext cx="373607" cy="373607"/>
            <a:chOff x="0" y="0"/>
            <a:chExt cx="812800" cy="812800"/>
          </a:xfrm>
        </p:grpSpPr>
        <p:sp>
          <p:nvSpPr>
            <p:cNvPr id="352" name="Google Shape;352;p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3" name="Google Shape;353;p8"/>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54" name="Google Shape;354;p8"/>
          <p:cNvSpPr txBox="1"/>
          <p:nvPr/>
        </p:nvSpPr>
        <p:spPr>
          <a:xfrm>
            <a:off x="-361784" y="3072554"/>
            <a:ext cx="6033363" cy="835613"/>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5080" b="1">
                <a:solidFill>
                  <a:srgbClr val="FDFDFD"/>
                </a:solidFill>
                <a:latin typeface="Times New Roman"/>
                <a:ea typeface="Times New Roman"/>
                <a:cs typeface="Times New Roman"/>
                <a:sym typeface="Times New Roman"/>
              </a:rPr>
              <a:t>Chương 2</a:t>
            </a:r>
            <a:endParaRPr/>
          </a:p>
        </p:txBody>
      </p:sp>
      <p:sp>
        <p:nvSpPr>
          <p:cNvPr id="355" name="Google Shape;355;p8"/>
          <p:cNvSpPr txBox="1"/>
          <p:nvPr/>
        </p:nvSpPr>
        <p:spPr>
          <a:xfrm>
            <a:off x="318361" y="4154666"/>
            <a:ext cx="5667072" cy="1872893"/>
          </a:xfrm>
          <a:prstGeom prst="rect">
            <a:avLst/>
          </a:prstGeom>
          <a:noFill/>
          <a:ln>
            <a:noFill/>
          </a:ln>
        </p:spPr>
        <p:txBody>
          <a:bodyPr spcFirstLastPara="1" wrap="square" lIns="0" tIns="0" rIns="0" bIns="0" anchor="t" anchorCtr="0">
            <a:spAutoFit/>
          </a:bodyPr>
          <a:lstStyle/>
          <a:p>
            <a:pPr marL="0" marR="0" lvl="0" indent="0" algn="just" rtl="0">
              <a:lnSpc>
                <a:spcPct val="111363"/>
              </a:lnSpc>
              <a:spcBef>
                <a:spcPts val="0"/>
              </a:spcBef>
              <a:spcAft>
                <a:spcPts val="0"/>
              </a:spcAft>
              <a:buNone/>
            </a:pPr>
            <a:r>
              <a:rPr lang="en-US" sz="4400">
                <a:solidFill>
                  <a:srgbClr val="FDFDFD"/>
                </a:solidFill>
                <a:latin typeface="Times New Roman"/>
                <a:ea typeface="Times New Roman"/>
                <a:cs typeface="Times New Roman"/>
                <a:sym typeface="Times New Roman"/>
              </a:rPr>
              <a:t>Nội dung, phương pháp, hình thức, yêu cầu lồng ghép GDQPAN</a:t>
            </a:r>
            <a:endParaRPr/>
          </a:p>
        </p:txBody>
      </p:sp>
      <p:sp>
        <p:nvSpPr>
          <p:cNvPr id="356" name="Google Shape;356;p8"/>
          <p:cNvSpPr txBox="1"/>
          <p:nvPr/>
        </p:nvSpPr>
        <p:spPr>
          <a:xfrm>
            <a:off x="6769583" y="374565"/>
            <a:ext cx="1134140" cy="861018"/>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724">
                <a:solidFill>
                  <a:srgbClr val="FDFDFD"/>
                </a:solidFill>
                <a:latin typeface="Poppins"/>
                <a:ea typeface="Poppins"/>
                <a:cs typeface="Poppins"/>
                <a:sym typeface="Poppins"/>
              </a:rPr>
              <a:t>3.</a:t>
            </a:r>
            <a:endParaRPr/>
          </a:p>
        </p:txBody>
      </p:sp>
      <p:sp>
        <p:nvSpPr>
          <p:cNvPr id="357" name="Google Shape;357;p8"/>
          <p:cNvSpPr txBox="1"/>
          <p:nvPr/>
        </p:nvSpPr>
        <p:spPr>
          <a:xfrm>
            <a:off x="8727020" y="422190"/>
            <a:ext cx="6234381" cy="575927"/>
          </a:xfrm>
          <a:prstGeom prst="rect">
            <a:avLst/>
          </a:prstGeom>
          <a:noFill/>
          <a:ln>
            <a:noFill/>
          </a:ln>
        </p:spPr>
        <p:txBody>
          <a:bodyPr spcFirstLastPara="1" wrap="square" lIns="0" tIns="0" rIns="0" bIns="0" anchor="t" anchorCtr="0">
            <a:spAutoFit/>
          </a:bodyPr>
          <a:lstStyle/>
          <a:p>
            <a:pPr marL="0" marR="0" lvl="0" indent="0" algn="just" rtl="0">
              <a:lnSpc>
                <a:spcPct val="135416"/>
              </a:lnSpc>
              <a:spcBef>
                <a:spcPts val="0"/>
              </a:spcBef>
              <a:spcAft>
                <a:spcPts val="0"/>
              </a:spcAft>
              <a:buNone/>
            </a:pPr>
            <a:r>
              <a:rPr lang="en-US" sz="3600" b="1">
                <a:solidFill>
                  <a:srgbClr val="051D40"/>
                </a:solidFill>
                <a:latin typeface="Times New Roman"/>
                <a:ea typeface="Times New Roman"/>
                <a:cs typeface="Times New Roman"/>
                <a:sym typeface="Times New Roman"/>
              </a:rPr>
              <a:t>THỜI LƯỢNG LỒNG GHÉP</a:t>
            </a:r>
            <a:endParaRPr/>
          </a:p>
        </p:txBody>
      </p:sp>
      <p:sp>
        <p:nvSpPr>
          <p:cNvPr id="358" name="Google Shape;358;p8"/>
          <p:cNvSpPr/>
          <p:nvPr/>
        </p:nvSpPr>
        <p:spPr>
          <a:xfrm>
            <a:off x="9513021" y="5320999"/>
            <a:ext cx="4521890" cy="4521890"/>
          </a:xfrm>
          <a:custGeom>
            <a:avLst/>
            <a:gdLst/>
            <a:ahLst/>
            <a:cxnLst/>
            <a:rect l="l" t="t" r="r" b="b"/>
            <a:pathLst>
              <a:path w="4521890" h="4521890" extrusionOk="0">
                <a:moveTo>
                  <a:pt x="0" y="0"/>
                </a:moveTo>
                <a:lnTo>
                  <a:pt x="4521890" y="0"/>
                </a:lnTo>
                <a:lnTo>
                  <a:pt x="4521890" y="4521890"/>
                </a:lnTo>
                <a:lnTo>
                  <a:pt x="0" y="4521890"/>
                </a:lnTo>
                <a:lnTo>
                  <a:pt x="0" y="0"/>
                </a:lnTo>
                <a:close/>
              </a:path>
            </a:pathLst>
          </a:custGeom>
          <a:blipFill rotWithShape="1">
            <a:blip r:embed="rId4">
              <a:alphaModFix amt="8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9" name="Google Shape;359;p8"/>
          <p:cNvSpPr/>
          <p:nvPr/>
        </p:nvSpPr>
        <p:spPr>
          <a:xfrm>
            <a:off x="12323761" y="1977417"/>
            <a:ext cx="4735979" cy="4735979"/>
          </a:xfrm>
          <a:custGeom>
            <a:avLst/>
            <a:gdLst/>
            <a:ahLst/>
            <a:cxnLst/>
            <a:rect l="l" t="t" r="r" b="b"/>
            <a:pathLst>
              <a:path w="4735979" h="4735979" extrusionOk="0">
                <a:moveTo>
                  <a:pt x="0" y="0"/>
                </a:moveTo>
                <a:lnTo>
                  <a:pt x="4735979" y="0"/>
                </a:lnTo>
                <a:lnTo>
                  <a:pt x="4735979" y="4735979"/>
                </a:lnTo>
                <a:lnTo>
                  <a:pt x="0" y="4735979"/>
                </a:lnTo>
                <a:lnTo>
                  <a:pt x="0" y="0"/>
                </a:lnTo>
                <a:close/>
              </a:path>
            </a:pathLst>
          </a:custGeom>
          <a:blipFill rotWithShape="1">
            <a:blip r:embed="rId5">
              <a:alphaModFix amt="8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0" name="Google Shape;360;p8"/>
          <p:cNvSpPr/>
          <p:nvPr/>
        </p:nvSpPr>
        <p:spPr>
          <a:xfrm>
            <a:off x="8048781" y="1249384"/>
            <a:ext cx="4489600" cy="4489600"/>
          </a:xfrm>
          <a:custGeom>
            <a:avLst/>
            <a:gdLst/>
            <a:ahLst/>
            <a:cxnLst/>
            <a:rect l="l" t="t" r="r" b="b"/>
            <a:pathLst>
              <a:path w="4489600" h="4489600" extrusionOk="0">
                <a:moveTo>
                  <a:pt x="0" y="0"/>
                </a:moveTo>
                <a:lnTo>
                  <a:pt x="4489600" y="0"/>
                </a:lnTo>
                <a:lnTo>
                  <a:pt x="4489600" y="4489600"/>
                </a:lnTo>
                <a:lnTo>
                  <a:pt x="0" y="4489600"/>
                </a:lnTo>
                <a:lnTo>
                  <a:pt x="0" y="0"/>
                </a:lnTo>
                <a:close/>
              </a:path>
            </a:pathLst>
          </a:custGeom>
          <a:blipFill rotWithShape="1">
            <a:blip r:embed="rId6">
              <a:alphaModFix amt="8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1" name="Google Shape;361;p8"/>
          <p:cNvSpPr/>
          <p:nvPr/>
        </p:nvSpPr>
        <p:spPr>
          <a:xfrm>
            <a:off x="10805516" y="3608072"/>
            <a:ext cx="3105324" cy="3105324"/>
          </a:xfrm>
          <a:custGeom>
            <a:avLst/>
            <a:gdLst/>
            <a:ahLst/>
            <a:cxnLst/>
            <a:rect l="l" t="t" r="r" b="b"/>
            <a:pathLst>
              <a:path w="3105324" h="3105324" extrusionOk="0">
                <a:moveTo>
                  <a:pt x="0" y="0"/>
                </a:moveTo>
                <a:lnTo>
                  <a:pt x="3105323" y="0"/>
                </a:lnTo>
                <a:lnTo>
                  <a:pt x="3105323" y="3105324"/>
                </a:lnTo>
                <a:lnTo>
                  <a:pt x="0" y="3105324"/>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2" name="Google Shape;362;p8"/>
          <p:cNvSpPr txBox="1"/>
          <p:nvPr/>
        </p:nvSpPr>
        <p:spPr>
          <a:xfrm>
            <a:off x="11253218" y="4150376"/>
            <a:ext cx="2209919" cy="1774421"/>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5131" b="1">
                <a:solidFill>
                  <a:srgbClr val="FDFDFD"/>
                </a:solidFill>
                <a:latin typeface="Open Sans ExtraBold"/>
                <a:ea typeface="Open Sans ExtraBold"/>
                <a:cs typeface="Open Sans ExtraBold"/>
                <a:sym typeface="Open Sans ExtraBold"/>
              </a:rPr>
              <a:t>Thời</a:t>
            </a:r>
            <a:endParaRPr sz="5131" b="1">
              <a:solidFill>
                <a:srgbClr val="FDFDFD"/>
              </a:solidFill>
              <a:latin typeface="Open Sans ExtraBold"/>
              <a:ea typeface="Open Sans ExtraBold"/>
              <a:cs typeface="Open Sans ExtraBold"/>
              <a:sym typeface="Open Sans ExtraBold"/>
            </a:endParaRPr>
          </a:p>
          <a:p>
            <a:pPr marL="0" marR="0" lvl="0" indent="0" algn="ctr" rtl="0">
              <a:lnSpc>
                <a:spcPct val="140011"/>
              </a:lnSpc>
              <a:spcBef>
                <a:spcPts val="0"/>
              </a:spcBef>
              <a:spcAft>
                <a:spcPts val="0"/>
              </a:spcAft>
              <a:buNone/>
            </a:pPr>
            <a:r>
              <a:rPr lang="en-US" sz="5131" b="1">
                <a:solidFill>
                  <a:srgbClr val="FDFDFD"/>
                </a:solidFill>
                <a:latin typeface="Open Sans ExtraBold"/>
                <a:ea typeface="Open Sans ExtraBold"/>
                <a:cs typeface="Open Sans ExtraBold"/>
                <a:sym typeface="Open Sans ExtraBold"/>
              </a:rPr>
              <a:t>lượng</a:t>
            </a:r>
            <a:endParaRPr sz="5131" b="1">
              <a:solidFill>
                <a:srgbClr val="FDFDFD"/>
              </a:solidFill>
              <a:latin typeface="Open Sans ExtraBold"/>
              <a:ea typeface="Open Sans ExtraBold"/>
              <a:cs typeface="Open Sans ExtraBold"/>
              <a:sym typeface="Open Sans ExtraBold"/>
            </a:endParaRPr>
          </a:p>
        </p:txBody>
      </p:sp>
      <p:sp>
        <p:nvSpPr>
          <p:cNvPr id="363" name="Google Shape;363;p8"/>
          <p:cNvSpPr txBox="1"/>
          <p:nvPr/>
        </p:nvSpPr>
        <p:spPr>
          <a:xfrm>
            <a:off x="9355615" y="2103066"/>
            <a:ext cx="1461433" cy="1846659"/>
          </a:xfrm>
          <a:prstGeom prst="rect">
            <a:avLst/>
          </a:prstGeom>
          <a:noFill/>
          <a:ln>
            <a:noFill/>
          </a:ln>
        </p:spPr>
        <p:txBody>
          <a:bodyPr spcFirstLastPara="1" wrap="square" lIns="0" tIns="0" rIns="0" bIns="0" anchor="t" anchorCtr="0">
            <a:spAutoFit/>
          </a:bodyPr>
          <a:lstStyle/>
          <a:p>
            <a:pPr marL="0" marR="0" lvl="0" indent="0" algn="ctr" rtl="0">
              <a:lnSpc>
                <a:spcPct val="108848"/>
              </a:lnSpc>
              <a:spcBef>
                <a:spcPts val="0"/>
              </a:spcBef>
              <a:spcAft>
                <a:spcPts val="0"/>
              </a:spcAft>
              <a:buNone/>
            </a:pPr>
            <a:r>
              <a:rPr lang="en-US" sz="6600" b="1">
                <a:solidFill>
                  <a:srgbClr val="051D40"/>
                </a:solidFill>
                <a:latin typeface="Times New Roman"/>
                <a:ea typeface="Times New Roman"/>
                <a:cs typeface="Times New Roman"/>
                <a:sym typeface="Times New Roman"/>
              </a:rPr>
              <a:t>phù </a:t>
            </a:r>
            <a:endParaRPr/>
          </a:p>
          <a:p>
            <a:pPr marL="0" marR="0" lvl="0" indent="0" algn="ctr" rtl="0">
              <a:lnSpc>
                <a:spcPct val="108848"/>
              </a:lnSpc>
              <a:spcBef>
                <a:spcPts val="0"/>
              </a:spcBef>
              <a:spcAft>
                <a:spcPts val="0"/>
              </a:spcAft>
              <a:buNone/>
            </a:pPr>
            <a:r>
              <a:rPr lang="en-US" sz="6600" b="1">
                <a:solidFill>
                  <a:srgbClr val="051D40"/>
                </a:solidFill>
                <a:latin typeface="Times New Roman"/>
                <a:ea typeface="Times New Roman"/>
                <a:cs typeface="Times New Roman"/>
                <a:sym typeface="Times New Roman"/>
              </a:rPr>
              <a:t>hợp</a:t>
            </a:r>
            <a:endParaRPr sz="6600" b="1">
              <a:solidFill>
                <a:srgbClr val="051D40"/>
              </a:solidFill>
              <a:latin typeface="Times New Roman"/>
              <a:ea typeface="Times New Roman"/>
              <a:cs typeface="Times New Roman"/>
              <a:sym typeface="Times New Roman"/>
            </a:endParaRPr>
          </a:p>
        </p:txBody>
      </p:sp>
      <p:sp>
        <p:nvSpPr>
          <p:cNvPr id="364" name="Google Shape;364;p8"/>
          <p:cNvSpPr txBox="1"/>
          <p:nvPr/>
        </p:nvSpPr>
        <p:spPr>
          <a:xfrm>
            <a:off x="14034911" y="4021698"/>
            <a:ext cx="1852980" cy="923330"/>
          </a:xfrm>
          <a:prstGeom prst="rect">
            <a:avLst/>
          </a:prstGeom>
          <a:noFill/>
          <a:ln>
            <a:noFill/>
          </a:ln>
        </p:spPr>
        <p:txBody>
          <a:bodyPr spcFirstLastPara="1" wrap="square" lIns="0" tIns="0" rIns="0" bIns="0" anchor="t" anchorCtr="0">
            <a:spAutoFit/>
          </a:bodyPr>
          <a:lstStyle/>
          <a:p>
            <a:pPr marL="0" marR="0" lvl="0" indent="0" algn="ctr" rtl="0">
              <a:lnSpc>
                <a:spcPct val="108848"/>
              </a:lnSpc>
              <a:spcBef>
                <a:spcPts val="0"/>
              </a:spcBef>
              <a:spcAft>
                <a:spcPts val="0"/>
              </a:spcAft>
              <a:buNone/>
            </a:pPr>
            <a:r>
              <a:rPr lang="en-US" sz="6600" b="1">
                <a:solidFill>
                  <a:srgbClr val="FDFDFD"/>
                </a:solidFill>
                <a:latin typeface="Times New Roman"/>
                <a:ea typeface="Times New Roman"/>
                <a:cs typeface="Times New Roman"/>
                <a:sym typeface="Times New Roman"/>
              </a:rPr>
              <a:t>đủ</a:t>
            </a:r>
            <a:endParaRPr sz="6600" b="1">
              <a:solidFill>
                <a:srgbClr val="FDFDFD"/>
              </a:solidFill>
              <a:latin typeface="Times New Roman"/>
              <a:ea typeface="Times New Roman"/>
              <a:cs typeface="Times New Roman"/>
              <a:sym typeface="Times New Roman"/>
            </a:endParaRPr>
          </a:p>
        </p:txBody>
      </p:sp>
      <p:sp>
        <p:nvSpPr>
          <p:cNvPr id="365" name="Google Shape;365;p8"/>
          <p:cNvSpPr txBox="1"/>
          <p:nvPr/>
        </p:nvSpPr>
        <p:spPr>
          <a:xfrm>
            <a:off x="10086331" y="6989621"/>
            <a:ext cx="3375269" cy="1846659"/>
          </a:xfrm>
          <a:prstGeom prst="rect">
            <a:avLst/>
          </a:prstGeom>
          <a:noFill/>
          <a:ln>
            <a:noFill/>
          </a:ln>
        </p:spPr>
        <p:txBody>
          <a:bodyPr spcFirstLastPara="1" wrap="square" lIns="0" tIns="0" rIns="0" bIns="0" anchor="t" anchorCtr="0">
            <a:spAutoFit/>
          </a:bodyPr>
          <a:lstStyle/>
          <a:p>
            <a:pPr marL="0" marR="0" lvl="0" indent="0" algn="ctr" rtl="0">
              <a:lnSpc>
                <a:spcPct val="108848"/>
              </a:lnSpc>
              <a:spcBef>
                <a:spcPts val="0"/>
              </a:spcBef>
              <a:spcAft>
                <a:spcPts val="0"/>
              </a:spcAft>
              <a:buNone/>
            </a:pPr>
            <a:r>
              <a:rPr lang="en-US" sz="6600" b="1">
                <a:solidFill>
                  <a:srgbClr val="051D40"/>
                </a:solidFill>
                <a:latin typeface="Times New Roman"/>
                <a:ea typeface="Times New Roman"/>
                <a:cs typeface="Times New Roman"/>
                <a:sym typeface="Times New Roman"/>
              </a:rPr>
              <a:t>không tăng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Shape 373"/>
        <p:cNvGrpSpPr/>
        <p:nvPr/>
      </p:nvGrpSpPr>
      <p:grpSpPr>
        <a:xfrm>
          <a:off x="0" y="0"/>
          <a:ext cx="0" cy="0"/>
          <a:chOff x="0" y="0"/>
          <a:chExt cx="0" cy="0"/>
        </a:xfrm>
      </p:grpSpPr>
      <p:sp>
        <p:nvSpPr>
          <p:cNvPr id="374" name="Google Shape;374;p9"/>
          <p:cNvSpPr txBox="1"/>
          <p:nvPr/>
        </p:nvSpPr>
        <p:spPr>
          <a:xfrm>
            <a:off x="190768" y="2248385"/>
            <a:ext cx="5990059" cy="1954726"/>
          </a:xfrm>
          <a:prstGeom prst="rect">
            <a:avLst/>
          </a:prstGeom>
          <a:noFill/>
          <a:ln>
            <a:noFill/>
          </a:ln>
        </p:spPr>
        <p:txBody>
          <a:bodyPr spcFirstLastPara="1" wrap="square" lIns="0" tIns="0" rIns="0" bIns="0" anchor="t" anchorCtr="0">
            <a:spAutoFit/>
          </a:bodyPr>
          <a:lstStyle/>
          <a:p>
            <a:pPr marL="0" marR="0" lvl="0" indent="0" algn="just" rtl="0">
              <a:lnSpc>
                <a:spcPct val="139994"/>
              </a:lnSpc>
              <a:spcBef>
                <a:spcPts val="0"/>
              </a:spcBef>
              <a:spcAft>
                <a:spcPts val="0"/>
              </a:spcAft>
              <a:buNone/>
            </a:pPr>
            <a:r>
              <a:rPr lang="en-US" sz="3653">
                <a:solidFill>
                  <a:srgbClr val="FDFDFD"/>
                </a:solidFill>
                <a:latin typeface="Poppins"/>
                <a:ea typeface="Poppins"/>
                <a:cs typeface="Poppins"/>
                <a:sym typeface="Poppins"/>
              </a:rPr>
              <a:t>Nội dung, phương pháp, hình thức, yêu cầu lồng ghép GDQPAN</a:t>
            </a:r>
            <a:endParaRPr/>
          </a:p>
        </p:txBody>
      </p:sp>
      <p:sp>
        <p:nvSpPr>
          <p:cNvPr id="375" name="Google Shape;375;p9"/>
          <p:cNvSpPr/>
          <p:nvPr/>
        </p:nvSpPr>
        <p:spPr>
          <a:xfrm>
            <a:off x="941592" y="2402613"/>
            <a:ext cx="3519658" cy="1759829"/>
          </a:xfrm>
          <a:custGeom>
            <a:avLst/>
            <a:gdLst/>
            <a:ahLst/>
            <a:cxnLst/>
            <a:rect l="l" t="t" r="r" b="b"/>
            <a:pathLst>
              <a:path w="3519658" h="1759829" extrusionOk="0">
                <a:moveTo>
                  <a:pt x="0" y="0"/>
                </a:moveTo>
                <a:lnTo>
                  <a:pt x="3519658" y="0"/>
                </a:lnTo>
                <a:lnTo>
                  <a:pt x="3519658" y="1759829"/>
                </a:lnTo>
                <a:lnTo>
                  <a:pt x="0" y="175982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6" name="Google Shape;376;p9"/>
          <p:cNvSpPr/>
          <p:nvPr/>
        </p:nvSpPr>
        <p:spPr>
          <a:xfrm rot="10800000">
            <a:off x="4206671" y="4169506"/>
            <a:ext cx="3519658" cy="1759829"/>
          </a:xfrm>
          <a:custGeom>
            <a:avLst/>
            <a:gdLst/>
            <a:ahLst/>
            <a:cxnLst/>
            <a:rect l="l" t="t" r="r" b="b"/>
            <a:pathLst>
              <a:path w="3519658" h="1759829" extrusionOk="0">
                <a:moveTo>
                  <a:pt x="0" y="0"/>
                </a:moveTo>
                <a:lnTo>
                  <a:pt x="3519658" y="0"/>
                </a:lnTo>
                <a:lnTo>
                  <a:pt x="3519658" y="1759829"/>
                </a:lnTo>
                <a:lnTo>
                  <a:pt x="0" y="175982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7" name="Google Shape;377;p9"/>
          <p:cNvSpPr/>
          <p:nvPr/>
        </p:nvSpPr>
        <p:spPr>
          <a:xfrm>
            <a:off x="1571738" y="3081012"/>
            <a:ext cx="2259366" cy="2259366"/>
          </a:xfrm>
          <a:custGeom>
            <a:avLst/>
            <a:gdLst/>
            <a:ahLst/>
            <a:cxnLst/>
            <a:rect l="l" t="t" r="r" b="b"/>
            <a:pathLst>
              <a:path w="2259366" h="2259366" extrusionOk="0">
                <a:moveTo>
                  <a:pt x="0" y="0"/>
                </a:moveTo>
                <a:lnTo>
                  <a:pt x="2259366" y="0"/>
                </a:lnTo>
                <a:lnTo>
                  <a:pt x="2259366" y="2259367"/>
                </a:lnTo>
                <a:lnTo>
                  <a:pt x="0" y="2259367"/>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8" name="Google Shape;378;p9"/>
          <p:cNvSpPr/>
          <p:nvPr/>
        </p:nvSpPr>
        <p:spPr>
          <a:xfrm>
            <a:off x="4882846" y="2956253"/>
            <a:ext cx="2259366" cy="2259366"/>
          </a:xfrm>
          <a:custGeom>
            <a:avLst/>
            <a:gdLst/>
            <a:ahLst/>
            <a:cxnLst/>
            <a:rect l="l" t="t" r="r" b="b"/>
            <a:pathLst>
              <a:path w="2259366" h="2259366" extrusionOk="0">
                <a:moveTo>
                  <a:pt x="0" y="0"/>
                </a:moveTo>
                <a:lnTo>
                  <a:pt x="2259366" y="0"/>
                </a:lnTo>
                <a:lnTo>
                  <a:pt x="2259366" y="2259366"/>
                </a:lnTo>
                <a:lnTo>
                  <a:pt x="0" y="225936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9" name="Google Shape;379;p9"/>
          <p:cNvSpPr/>
          <p:nvPr/>
        </p:nvSpPr>
        <p:spPr>
          <a:xfrm>
            <a:off x="7563809" y="2402613"/>
            <a:ext cx="3533785" cy="1766892"/>
          </a:xfrm>
          <a:custGeom>
            <a:avLst/>
            <a:gdLst/>
            <a:ahLst/>
            <a:cxnLst/>
            <a:rect l="l" t="t" r="r" b="b"/>
            <a:pathLst>
              <a:path w="3533785" h="1766892" extrusionOk="0">
                <a:moveTo>
                  <a:pt x="0" y="0"/>
                </a:moveTo>
                <a:lnTo>
                  <a:pt x="3533784" y="0"/>
                </a:lnTo>
                <a:lnTo>
                  <a:pt x="3533784" y="1766893"/>
                </a:lnTo>
                <a:lnTo>
                  <a:pt x="0" y="176689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0" name="Google Shape;380;p9"/>
          <p:cNvSpPr/>
          <p:nvPr/>
        </p:nvSpPr>
        <p:spPr>
          <a:xfrm rot="10800000">
            <a:off x="10900233" y="4155379"/>
            <a:ext cx="3519658" cy="1759829"/>
          </a:xfrm>
          <a:custGeom>
            <a:avLst/>
            <a:gdLst/>
            <a:ahLst/>
            <a:cxnLst/>
            <a:rect l="l" t="t" r="r" b="b"/>
            <a:pathLst>
              <a:path w="3519658" h="1759829" extrusionOk="0">
                <a:moveTo>
                  <a:pt x="0" y="0"/>
                </a:moveTo>
                <a:lnTo>
                  <a:pt x="3519658" y="0"/>
                </a:lnTo>
                <a:lnTo>
                  <a:pt x="3519658" y="1759829"/>
                </a:lnTo>
                <a:lnTo>
                  <a:pt x="0" y="175982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1" name="Google Shape;381;p9"/>
          <p:cNvSpPr/>
          <p:nvPr/>
        </p:nvSpPr>
        <p:spPr>
          <a:xfrm>
            <a:off x="8199519" y="3088076"/>
            <a:ext cx="2259366" cy="2259366"/>
          </a:xfrm>
          <a:custGeom>
            <a:avLst/>
            <a:gdLst/>
            <a:ahLst/>
            <a:cxnLst/>
            <a:rect l="l" t="t" r="r" b="b"/>
            <a:pathLst>
              <a:path w="2259366" h="2259366" extrusionOk="0">
                <a:moveTo>
                  <a:pt x="0" y="0"/>
                </a:moveTo>
                <a:lnTo>
                  <a:pt x="2259366" y="0"/>
                </a:lnTo>
                <a:lnTo>
                  <a:pt x="2259366" y="2259366"/>
                </a:lnTo>
                <a:lnTo>
                  <a:pt x="0" y="225936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2" name="Google Shape;382;p9"/>
          <p:cNvSpPr/>
          <p:nvPr/>
        </p:nvSpPr>
        <p:spPr>
          <a:xfrm>
            <a:off x="11552360" y="2963316"/>
            <a:ext cx="2259366" cy="2259366"/>
          </a:xfrm>
          <a:custGeom>
            <a:avLst/>
            <a:gdLst/>
            <a:ahLst/>
            <a:cxnLst/>
            <a:rect l="l" t="t" r="r" b="b"/>
            <a:pathLst>
              <a:path w="2259366" h="2259366" extrusionOk="0">
                <a:moveTo>
                  <a:pt x="0" y="0"/>
                </a:moveTo>
                <a:lnTo>
                  <a:pt x="2259366" y="0"/>
                </a:lnTo>
                <a:lnTo>
                  <a:pt x="2259366" y="2259366"/>
                </a:lnTo>
                <a:lnTo>
                  <a:pt x="0" y="2259366"/>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3" name="Google Shape;383;p9"/>
          <p:cNvSpPr/>
          <p:nvPr/>
        </p:nvSpPr>
        <p:spPr>
          <a:xfrm>
            <a:off x="14228666" y="2409677"/>
            <a:ext cx="3519658" cy="1759829"/>
          </a:xfrm>
          <a:custGeom>
            <a:avLst/>
            <a:gdLst/>
            <a:ahLst/>
            <a:cxnLst/>
            <a:rect l="l" t="t" r="r" b="b"/>
            <a:pathLst>
              <a:path w="3519658" h="1759829" extrusionOk="0">
                <a:moveTo>
                  <a:pt x="0" y="0"/>
                </a:moveTo>
                <a:lnTo>
                  <a:pt x="3519657" y="0"/>
                </a:lnTo>
                <a:lnTo>
                  <a:pt x="3519657" y="1759829"/>
                </a:lnTo>
                <a:lnTo>
                  <a:pt x="0" y="175982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4" name="Google Shape;384;p9"/>
          <p:cNvSpPr/>
          <p:nvPr/>
        </p:nvSpPr>
        <p:spPr>
          <a:xfrm>
            <a:off x="14803445" y="3088076"/>
            <a:ext cx="2259366" cy="2259366"/>
          </a:xfrm>
          <a:custGeom>
            <a:avLst/>
            <a:gdLst/>
            <a:ahLst/>
            <a:cxnLst/>
            <a:rect l="l" t="t" r="r" b="b"/>
            <a:pathLst>
              <a:path w="2259366" h="2259366" extrusionOk="0">
                <a:moveTo>
                  <a:pt x="0" y="0"/>
                </a:moveTo>
                <a:lnTo>
                  <a:pt x="2259366" y="0"/>
                </a:lnTo>
                <a:lnTo>
                  <a:pt x="2259366" y="2259366"/>
                </a:lnTo>
                <a:lnTo>
                  <a:pt x="0" y="225936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5" name="Google Shape;385;p9"/>
          <p:cNvSpPr/>
          <p:nvPr/>
        </p:nvSpPr>
        <p:spPr>
          <a:xfrm>
            <a:off x="3900070" y="4136396"/>
            <a:ext cx="896474" cy="602761"/>
          </a:xfrm>
          <a:custGeom>
            <a:avLst/>
            <a:gdLst/>
            <a:ahLst/>
            <a:cxnLst/>
            <a:rect l="l" t="t" r="r" b="b"/>
            <a:pathLst>
              <a:path w="1930400" h="1297940" extrusionOk="0">
                <a:moveTo>
                  <a:pt x="0" y="0"/>
                </a:moveTo>
                <a:lnTo>
                  <a:pt x="965200" y="1297940"/>
                </a:lnTo>
                <a:lnTo>
                  <a:pt x="1930400" y="0"/>
                </a:lnTo>
                <a:close/>
              </a:path>
            </a:pathLst>
          </a:custGeom>
          <a:solidFill>
            <a:srgbClr val="145D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6" name="Google Shape;386;p9"/>
          <p:cNvSpPr/>
          <p:nvPr/>
        </p:nvSpPr>
        <p:spPr>
          <a:xfrm>
            <a:off x="10551324" y="4162442"/>
            <a:ext cx="896474" cy="602761"/>
          </a:xfrm>
          <a:custGeom>
            <a:avLst/>
            <a:gdLst/>
            <a:ahLst/>
            <a:cxnLst/>
            <a:rect l="l" t="t" r="r" b="b"/>
            <a:pathLst>
              <a:path w="1930400" h="1297940" extrusionOk="0">
                <a:moveTo>
                  <a:pt x="0" y="0"/>
                </a:moveTo>
                <a:lnTo>
                  <a:pt x="965200" y="1297940"/>
                </a:lnTo>
                <a:lnTo>
                  <a:pt x="1930400" y="0"/>
                </a:lnTo>
                <a:close/>
              </a:path>
            </a:pathLst>
          </a:custGeom>
          <a:solidFill>
            <a:srgbClr val="5B98B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7" name="Google Shape;387;p9"/>
          <p:cNvSpPr/>
          <p:nvPr/>
        </p:nvSpPr>
        <p:spPr>
          <a:xfrm>
            <a:off x="17200758" y="4136396"/>
            <a:ext cx="896474" cy="602761"/>
          </a:xfrm>
          <a:custGeom>
            <a:avLst/>
            <a:gdLst/>
            <a:ahLst/>
            <a:cxnLst/>
            <a:rect l="l" t="t" r="r" b="b"/>
            <a:pathLst>
              <a:path w="1930400" h="1297940" extrusionOk="0">
                <a:moveTo>
                  <a:pt x="0" y="0"/>
                </a:moveTo>
                <a:lnTo>
                  <a:pt x="965200" y="1297940"/>
                </a:lnTo>
                <a:lnTo>
                  <a:pt x="1930400" y="0"/>
                </a:lnTo>
                <a:close/>
              </a:path>
            </a:pathLst>
          </a:custGeom>
          <a:solidFill>
            <a:srgbClr val="145D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8" name="Google Shape;388;p9"/>
          <p:cNvSpPr/>
          <p:nvPr/>
        </p:nvSpPr>
        <p:spPr>
          <a:xfrm>
            <a:off x="736998" y="5915208"/>
            <a:ext cx="1472568" cy="1472568"/>
          </a:xfrm>
          <a:custGeom>
            <a:avLst/>
            <a:gdLst/>
            <a:ahLst/>
            <a:cxnLst/>
            <a:rect l="l" t="t" r="r" b="b"/>
            <a:pathLst>
              <a:path w="1472568" h="1472568" extrusionOk="0">
                <a:moveTo>
                  <a:pt x="0" y="0"/>
                </a:moveTo>
                <a:lnTo>
                  <a:pt x="1472568" y="0"/>
                </a:lnTo>
                <a:lnTo>
                  <a:pt x="1472568" y="1472568"/>
                </a:lnTo>
                <a:lnTo>
                  <a:pt x="0" y="1472568"/>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9" name="Google Shape;389;p9"/>
          <p:cNvSpPr/>
          <p:nvPr/>
        </p:nvSpPr>
        <p:spPr>
          <a:xfrm>
            <a:off x="2384932" y="6651492"/>
            <a:ext cx="4152636" cy="2881290"/>
          </a:xfrm>
          <a:custGeom>
            <a:avLst/>
            <a:gdLst/>
            <a:ahLst/>
            <a:cxnLst/>
            <a:rect l="l" t="t" r="r" b="b"/>
            <a:pathLst>
              <a:path w="4152636" h="2881290" extrusionOk="0">
                <a:moveTo>
                  <a:pt x="0" y="0"/>
                </a:moveTo>
                <a:lnTo>
                  <a:pt x="4152636" y="0"/>
                </a:lnTo>
                <a:lnTo>
                  <a:pt x="4152636" y="2881290"/>
                </a:lnTo>
                <a:lnTo>
                  <a:pt x="0" y="2881290"/>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0" name="Google Shape;390;p9"/>
          <p:cNvSpPr/>
          <p:nvPr/>
        </p:nvSpPr>
        <p:spPr>
          <a:xfrm>
            <a:off x="6843618" y="6674145"/>
            <a:ext cx="4253976" cy="2835984"/>
          </a:xfrm>
          <a:custGeom>
            <a:avLst/>
            <a:gdLst/>
            <a:ahLst/>
            <a:cxnLst/>
            <a:rect l="l" t="t" r="r" b="b"/>
            <a:pathLst>
              <a:path w="4253976" h="2835984" extrusionOk="0">
                <a:moveTo>
                  <a:pt x="0" y="0"/>
                </a:moveTo>
                <a:lnTo>
                  <a:pt x="4253975" y="0"/>
                </a:lnTo>
                <a:lnTo>
                  <a:pt x="4253975" y="2835984"/>
                </a:lnTo>
                <a:lnTo>
                  <a:pt x="0" y="283598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1" name="Google Shape;391;p9"/>
          <p:cNvSpPr/>
          <p:nvPr/>
        </p:nvSpPr>
        <p:spPr>
          <a:xfrm>
            <a:off x="13814774" y="8192228"/>
            <a:ext cx="4391477" cy="1365499"/>
          </a:xfrm>
          <a:custGeom>
            <a:avLst/>
            <a:gdLst/>
            <a:ahLst/>
            <a:cxnLst/>
            <a:rect l="l" t="t" r="r" b="b"/>
            <a:pathLst>
              <a:path w="4391477" h="1365499" extrusionOk="0">
                <a:moveTo>
                  <a:pt x="0" y="0"/>
                </a:moveTo>
                <a:lnTo>
                  <a:pt x="4391477" y="0"/>
                </a:lnTo>
                <a:lnTo>
                  <a:pt x="4391477" y="1365499"/>
                </a:lnTo>
                <a:lnTo>
                  <a:pt x="0" y="1365499"/>
                </a:lnTo>
                <a:lnTo>
                  <a:pt x="0" y="0"/>
                </a:lnTo>
                <a:close/>
              </a:path>
            </a:pathLst>
          </a:custGeom>
          <a:blipFill rotWithShape="1">
            <a:blip r:embed="rId12">
              <a:alphaModFix/>
            </a:blip>
            <a:stretch>
              <a:fillRect t="-69232" b="-7164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2" name="Google Shape;392;p9"/>
          <p:cNvSpPr/>
          <p:nvPr/>
        </p:nvSpPr>
        <p:spPr>
          <a:xfrm>
            <a:off x="11898904" y="7985578"/>
            <a:ext cx="1778799" cy="1778799"/>
          </a:xfrm>
          <a:custGeom>
            <a:avLst/>
            <a:gdLst/>
            <a:ahLst/>
            <a:cxnLst/>
            <a:rect l="l" t="t" r="r" b="b"/>
            <a:pathLst>
              <a:path w="1778799" h="1778799" extrusionOk="0">
                <a:moveTo>
                  <a:pt x="0" y="0"/>
                </a:moveTo>
                <a:lnTo>
                  <a:pt x="1778800" y="0"/>
                </a:lnTo>
                <a:lnTo>
                  <a:pt x="1778800" y="1778799"/>
                </a:lnTo>
                <a:lnTo>
                  <a:pt x="0" y="1778799"/>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3" name="Google Shape;393;p9"/>
          <p:cNvSpPr/>
          <p:nvPr/>
        </p:nvSpPr>
        <p:spPr>
          <a:xfrm>
            <a:off x="14718463" y="6359922"/>
            <a:ext cx="3029861" cy="1625656"/>
          </a:xfrm>
          <a:custGeom>
            <a:avLst/>
            <a:gdLst/>
            <a:ahLst/>
            <a:cxnLst/>
            <a:rect l="l" t="t" r="r" b="b"/>
            <a:pathLst>
              <a:path w="3029861" h="1625656" extrusionOk="0">
                <a:moveTo>
                  <a:pt x="0" y="0"/>
                </a:moveTo>
                <a:lnTo>
                  <a:pt x="3029860" y="0"/>
                </a:lnTo>
                <a:lnTo>
                  <a:pt x="3029860" y="1625656"/>
                </a:lnTo>
                <a:lnTo>
                  <a:pt x="0" y="1625656"/>
                </a:lnTo>
                <a:lnTo>
                  <a:pt x="0" y="0"/>
                </a:lnTo>
                <a:close/>
              </a:path>
            </a:pathLst>
          </a:custGeom>
          <a:blipFill rotWithShape="1">
            <a:blip r:embed="rId14">
              <a:alphaModFix/>
            </a:blip>
            <a:stretch>
              <a:fillRect t="-19406" b="-2850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4" name="Google Shape;394;p9"/>
          <p:cNvSpPr/>
          <p:nvPr/>
        </p:nvSpPr>
        <p:spPr>
          <a:xfrm>
            <a:off x="11898904" y="6651492"/>
            <a:ext cx="2367156" cy="986315"/>
          </a:xfrm>
          <a:custGeom>
            <a:avLst/>
            <a:gdLst/>
            <a:ahLst/>
            <a:cxnLst/>
            <a:rect l="l" t="t" r="r" b="b"/>
            <a:pathLst>
              <a:path w="2367156" h="986315" extrusionOk="0">
                <a:moveTo>
                  <a:pt x="0" y="0"/>
                </a:moveTo>
                <a:lnTo>
                  <a:pt x="2367156" y="0"/>
                </a:lnTo>
                <a:lnTo>
                  <a:pt x="2367156" y="986315"/>
                </a:lnTo>
                <a:lnTo>
                  <a:pt x="0" y="986315"/>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5" name="Google Shape;395;p9"/>
          <p:cNvSpPr txBox="1"/>
          <p:nvPr/>
        </p:nvSpPr>
        <p:spPr>
          <a:xfrm>
            <a:off x="2132624" y="637854"/>
            <a:ext cx="12900459" cy="705656"/>
          </a:xfrm>
          <a:prstGeom prst="rect">
            <a:avLst/>
          </a:prstGeom>
          <a:noFill/>
          <a:ln>
            <a:noFill/>
          </a:ln>
        </p:spPr>
        <p:txBody>
          <a:bodyPr spcFirstLastPara="1" wrap="square" lIns="0" tIns="0" rIns="0" bIns="0" anchor="t" anchorCtr="0">
            <a:spAutoFit/>
          </a:bodyPr>
          <a:lstStyle/>
          <a:p>
            <a:pPr marL="0" marR="0" lvl="0" indent="0" algn="just" rtl="0">
              <a:lnSpc>
                <a:spcPct val="140024"/>
              </a:lnSpc>
              <a:spcBef>
                <a:spcPts val="0"/>
              </a:spcBef>
              <a:spcAft>
                <a:spcPts val="0"/>
              </a:spcAft>
              <a:buNone/>
            </a:pPr>
            <a:r>
              <a:rPr lang="en-US" sz="4090" b="1">
                <a:solidFill>
                  <a:srgbClr val="FF3131"/>
                </a:solidFill>
                <a:latin typeface="Open Sans ExtraBold"/>
                <a:ea typeface="Open Sans ExtraBold"/>
                <a:cs typeface="Open Sans ExtraBold"/>
                <a:sym typeface="Open Sans ExtraBold"/>
              </a:rPr>
              <a:t>ĐIỀU 4. PHƯƠNG PHÁP, HÌNH THỨC LỒNG GHÉP</a:t>
            </a:r>
            <a:endParaRPr/>
          </a:p>
        </p:txBody>
      </p:sp>
      <p:sp>
        <p:nvSpPr>
          <p:cNvPr id="396" name="Google Shape;396;p9"/>
          <p:cNvSpPr txBox="1"/>
          <p:nvPr/>
        </p:nvSpPr>
        <p:spPr>
          <a:xfrm>
            <a:off x="1958030" y="3626379"/>
            <a:ext cx="1438647" cy="1145881"/>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3261">
                <a:solidFill>
                  <a:srgbClr val="FDFDFD"/>
                </a:solidFill>
                <a:latin typeface="Poppins"/>
                <a:ea typeface="Poppins"/>
                <a:cs typeface="Poppins"/>
                <a:sym typeface="Poppins"/>
              </a:rPr>
              <a:t>truyền cảm</a:t>
            </a:r>
            <a:endParaRPr/>
          </a:p>
        </p:txBody>
      </p:sp>
      <p:sp>
        <p:nvSpPr>
          <p:cNvPr id="397" name="Google Shape;397;p9"/>
          <p:cNvSpPr txBox="1"/>
          <p:nvPr/>
        </p:nvSpPr>
        <p:spPr>
          <a:xfrm>
            <a:off x="5301802" y="3520593"/>
            <a:ext cx="1245153" cy="1145881"/>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3261">
                <a:solidFill>
                  <a:srgbClr val="FDFDFD"/>
                </a:solidFill>
                <a:latin typeface="Poppins"/>
                <a:ea typeface="Poppins"/>
                <a:cs typeface="Poppins"/>
                <a:sym typeface="Poppins"/>
              </a:rPr>
              <a:t>ngắn gọn</a:t>
            </a:r>
            <a:endParaRPr/>
          </a:p>
        </p:txBody>
      </p:sp>
      <p:sp>
        <p:nvSpPr>
          <p:cNvPr id="398" name="Google Shape;398;p9"/>
          <p:cNvSpPr txBox="1"/>
          <p:nvPr/>
        </p:nvSpPr>
        <p:spPr>
          <a:xfrm>
            <a:off x="8582854" y="3649454"/>
            <a:ext cx="1495694" cy="1004096"/>
          </a:xfrm>
          <a:prstGeom prst="rect">
            <a:avLst/>
          </a:prstGeom>
          <a:noFill/>
          <a:ln>
            <a:noFill/>
          </a:ln>
        </p:spPr>
        <p:txBody>
          <a:bodyPr spcFirstLastPara="1" wrap="square" lIns="0" tIns="0" rIns="0" bIns="0" anchor="t" anchorCtr="0">
            <a:spAutoFit/>
          </a:bodyPr>
          <a:lstStyle/>
          <a:p>
            <a:pPr marL="0" marR="0" lvl="0" indent="0" algn="ctr" rtl="0">
              <a:lnSpc>
                <a:spcPct val="140028"/>
              </a:lnSpc>
              <a:spcBef>
                <a:spcPts val="0"/>
              </a:spcBef>
              <a:spcAft>
                <a:spcPts val="0"/>
              </a:spcAft>
              <a:buNone/>
            </a:pPr>
            <a:r>
              <a:rPr lang="en-US" sz="2838">
                <a:solidFill>
                  <a:srgbClr val="FDFDFD"/>
                </a:solidFill>
                <a:latin typeface="Poppins"/>
                <a:ea typeface="Poppins"/>
                <a:cs typeface="Poppins"/>
                <a:sym typeface="Poppins"/>
              </a:rPr>
              <a:t>dễ nhớ, dễ hiểu</a:t>
            </a:r>
            <a:endParaRPr/>
          </a:p>
        </p:txBody>
      </p:sp>
      <p:sp>
        <p:nvSpPr>
          <p:cNvPr id="399" name="Google Shape;399;p9"/>
          <p:cNvSpPr txBox="1"/>
          <p:nvPr/>
        </p:nvSpPr>
        <p:spPr>
          <a:xfrm>
            <a:off x="11814163" y="3916145"/>
            <a:ext cx="1735759" cy="566350"/>
          </a:xfrm>
          <a:prstGeom prst="rect">
            <a:avLst/>
          </a:prstGeom>
          <a:noFill/>
          <a:ln>
            <a:noFill/>
          </a:ln>
        </p:spPr>
        <p:txBody>
          <a:bodyPr spcFirstLastPara="1" wrap="square" lIns="0" tIns="0" rIns="0" bIns="0" anchor="t" anchorCtr="0">
            <a:spAutoFit/>
          </a:bodyPr>
          <a:lstStyle/>
          <a:p>
            <a:pPr marL="0" marR="0" lvl="0" indent="0" algn="ctr" rtl="0">
              <a:lnSpc>
                <a:spcPct val="139993"/>
              </a:lnSpc>
              <a:spcBef>
                <a:spcPts val="0"/>
              </a:spcBef>
              <a:spcAft>
                <a:spcPts val="0"/>
              </a:spcAft>
              <a:buNone/>
            </a:pPr>
            <a:r>
              <a:rPr lang="en-US" sz="3198">
                <a:solidFill>
                  <a:srgbClr val="FDFDFD"/>
                </a:solidFill>
                <a:latin typeface="Poppins"/>
                <a:ea typeface="Poppins"/>
                <a:cs typeface="Poppins"/>
                <a:sym typeface="Poppins"/>
              </a:rPr>
              <a:t>sáng tạo</a:t>
            </a:r>
            <a:endParaRPr/>
          </a:p>
        </p:txBody>
      </p:sp>
      <p:sp>
        <p:nvSpPr>
          <p:cNvPr id="400" name="Google Shape;400;p9"/>
          <p:cNvSpPr txBox="1"/>
          <p:nvPr/>
        </p:nvSpPr>
        <p:spPr>
          <a:xfrm>
            <a:off x="15172372" y="3874838"/>
            <a:ext cx="1632244" cy="552144"/>
          </a:xfrm>
          <a:prstGeom prst="rect">
            <a:avLst/>
          </a:prstGeom>
          <a:noFill/>
          <a:ln>
            <a:noFill/>
          </a:ln>
        </p:spPr>
        <p:txBody>
          <a:bodyPr spcFirstLastPara="1" wrap="square" lIns="0" tIns="0" rIns="0" bIns="0" anchor="t" anchorCtr="0">
            <a:spAutoFit/>
          </a:bodyPr>
          <a:lstStyle/>
          <a:p>
            <a:pPr marL="0" marR="0" lvl="0" indent="0" algn="ctr" rtl="0">
              <a:lnSpc>
                <a:spcPct val="140006"/>
              </a:lnSpc>
              <a:spcBef>
                <a:spcPts val="0"/>
              </a:spcBef>
              <a:spcAft>
                <a:spcPts val="0"/>
              </a:spcAft>
              <a:buNone/>
            </a:pPr>
            <a:r>
              <a:rPr lang="en-US" sz="3007">
                <a:solidFill>
                  <a:srgbClr val="FDFDFD"/>
                </a:solidFill>
                <a:latin typeface="Poppins"/>
                <a:ea typeface="Poppins"/>
                <a:cs typeface="Poppins"/>
                <a:sym typeface="Poppins"/>
              </a:rPr>
              <a:t>phù hợp</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Shape 439"/>
        <p:cNvGrpSpPr/>
        <p:nvPr/>
      </p:nvGrpSpPr>
      <p:grpSpPr>
        <a:xfrm>
          <a:off x="0" y="0"/>
          <a:ext cx="0" cy="0"/>
          <a:chOff x="0" y="0"/>
          <a:chExt cx="0" cy="0"/>
        </a:xfrm>
      </p:grpSpPr>
      <p:sp>
        <p:nvSpPr>
          <p:cNvPr id="440" name="Google Shape;440;p12"/>
          <p:cNvSpPr/>
          <p:nvPr/>
        </p:nvSpPr>
        <p:spPr>
          <a:xfrm>
            <a:off x="-69347" y="0"/>
            <a:ext cx="1098047" cy="10287000"/>
          </a:xfrm>
          <a:prstGeom prst="rect">
            <a:avLst/>
          </a:prstGeom>
          <a:solidFill>
            <a:srgbClr val="145D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1" name="Google Shape;441;p12"/>
          <p:cNvSpPr/>
          <p:nvPr/>
        </p:nvSpPr>
        <p:spPr>
          <a:xfrm>
            <a:off x="5494121" y="5048657"/>
            <a:ext cx="5929067" cy="4439640"/>
          </a:xfrm>
          <a:custGeom>
            <a:avLst/>
            <a:gdLst/>
            <a:ahLst/>
            <a:cxnLst/>
            <a:rect l="l" t="t" r="r" b="b"/>
            <a:pathLst>
              <a:path w="5929067" h="4439640" extrusionOk="0">
                <a:moveTo>
                  <a:pt x="0" y="0"/>
                </a:moveTo>
                <a:lnTo>
                  <a:pt x="5929067" y="0"/>
                </a:lnTo>
                <a:lnTo>
                  <a:pt x="5929067" y="4439639"/>
                </a:lnTo>
                <a:lnTo>
                  <a:pt x="0" y="443963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2" name="Google Shape;442;p12"/>
          <p:cNvSpPr/>
          <p:nvPr/>
        </p:nvSpPr>
        <p:spPr>
          <a:xfrm>
            <a:off x="11689483" y="5048657"/>
            <a:ext cx="5929067" cy="4439640"/>
          </a:xfrm>
          <a:custGeom>
            <a:avLst/>
            <a:gdLst/>
            <a:ahLst/>
            <a:cxnLst/>
            <a:rect l="l" t="t" r="r" b="b"/>
            <a:pathLst>
              <a:path w="5929067" h="4439640" extrusionOk="0">
                <a:moveTo>
                  <a:pt x="0" y="0"/>
                </a:moveTo>
                <a:lnTo>
                  <a:pt x="5929067" y="0"/>
                </a:lnTo>
                <a:lnTo>
                  <a:pt x="5929067" y="4439639"/>
                </a:lnTo>
                <a:lnTo>
                  <a:pt x="0" y="443963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3" name="Google Shape;443;p12"/>
          <p:cNvSpPr/>
          <p:nvPr/>
        </p:nvSpPr>
        <p:spPr>
          <a:xfrm>
            <a:off x="5494121" y="277206"/>
            <a:ext cx="5929067" cy="4446800"/>
          </a:xfrm>
          <a:custGeom>
            <a:avLst/>
            <a:gdLst/>
            <a:ahLst/>
            <a:cxnLst/>
            <a:rect l="l" t="t" r="r" b="b"/>
            <a:pathLst>
              <a:path w="5929067" h="4446800" extrusionOk="0">
                <a:moveTo>
                  <a:pt x="0" y="0"/>
                </a:moveTo>
                <a:lnTo>
                  <a:pt x="5929067" y="0"/>
                </a:lnTo>
                <a:lnTo>
                  <a:pt x="5929067" y="4446800"/>
                </a:lnTo>
                <a:lnTo>
                  <a:pt x="0" y="444680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4" name="Google Shape;444;p12"/>
          <p:cNvSpPr/>
          <p:nvPr/>
        </p:nvSpPr>
        <p:spPr>
          <a:xfrm>
            <a:off x="11689483" y="277206"/>
            <a:ext cx="5929067" cy="4446800"/>
          </a:xfrm>
          <a:custGeom>
            <a:avLst/>
            <a:gdLst/>
            <a:ahLst/>
            <a:cxnLst/>
            <a:rect l="l" t="t" r="r" b="b"/>
            <a:pathLst>
              <a:path w="5929067" h="4446800" extrusionOk="0">
                <a:moveTo>
                  <a:pt x="0" y="0"/>
                </a:moveTo>
                <a:lnTo>
                  <a:pt x="5929067" y="0"/>
                </a:lnTo>
                <a:lnTo>
                  <a:pt x="5929067" y="4446800"/>
                </a:lnTo>
                <a:lnTo>
                  <a:pt x="0" y="4446800"/>
                </a:lnTo>
                <a:lnTo>
                  <a:pt x="0" y="0"/>
                </a:lnTo>
                <a:close/>
              </a:path>
            </a:pathLst>
          </a:custGeom>
          <a:blipFill rotWithShape="1">
            <a:blip r:embed="rId6">
              <a:alphaModFix/>
            </a:blip>
            <a:stretch>
              <a:fillRect r="-1666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5" name="Google Shape;445;p12"/>
          <p:cNvSpPr txBox="1"/>
          <p:nvPr/>
        </p:nvSpPr>
        <p:spPr>
          <a:xfrm>
            <a:off x="1592372" y="871657"/>
            <a:ext cx="3127112" cy="7881004"/>
          </a:xfrm>
          <a:prstGeom prst="rect">
            <a:avLst/>
          </a:prstGeom>
          <a:noFill/>
          <a:ln>
            <a:noFill/>
          </a:ln>
        </p:spPr>
        <p:txBody>
          <a:bodyPr spcFirstLastPara="1" wrap="square" lIns="0" tIns="0" rIns="0" bIns="0" anchor="t" anchorCtr="0">
            <a:spAutoFit/>
          </a:bodyPr>
          <a:lstStyle/>
          <a:p>
            <a:pPr marL="0" marR="0" lvl="0" indent="0" algn="ctr" rtl="0">
              <a:lnSpc>
                <a:spcPct val="197018"/>
              </a:lnSpc>
              <a:spcBef>
                <a:spcPts val="0"/>
              </a:spcBef>
              <a:spcAft>
                <a:spcPts val="0"/>
              </a:spcAft>
              <a:buNone/>
            </a:pPr>
            <a:r>
              <a:rPr lang="en-US" sz="5199" b="1">
                <a:solidFill>
                  <a:srgbClr val="051D40"/>
                </a:solidFill>
                <a:latin typeface="Times New Roman"/>
                <a:ea typeface="Times New Roman"/>
                <a:cs typeface="Times New Roman"/>
                <a:sym typeface="Times New Roman"/>
              </a:rPr>
              <a:t>TRONG </a:t>
            </a:r>
            <a:endParaRPr/>
          </a:p>
          <a:p>
            <a:pPr marL="0" marR="0" lvl="0" indent="0" algn="ctr" rtl="0">
              <a:lnSpc>
                <a:spcPct val="197018"/>
              </a:lnSpc>
              <a:spcBef>
                <a:spcPts val="0"/>
              </a:spcBef>
              <a:spcAft>
                <a:spcPts val="0"/>
              </a:spcAft>
              <a:buNone/>
            </a:pPr>
            <a:r>
              <a:rPr lang="en-US" sz="5199" b="1">
                <a:solidFill>
                  <a:srgbClr val="051D40"/>
                </a:solidFill>
                <a:latin typeface="Times New Roman"/>
                <a:ea typeface="Times New Roman"/>
                <a:cs typeface="Times New Roman"/>
                <a:sym typeface="Times New Roman"/>
              </a:rPr>
              <a:t>VÀ </a:t>
            </a:r>
            <a:endParaRPr/>
          </a:p>
          <a:p>
            <a:pPr marL="0" marR="0" lvl="0" indent="0" algn="ctr" rtl="0">
              <a:lnSpc>
                <a:spcPct val="197018"/>
              </a:lnSpc>
              <a:spcBef>
                <a:spcPts val="0"/>
              </a:spcBef>
              <a:spcAft>
                <a:spcPts val="0"/>
              </a:spcAft>
              <a:buNone/>
            </a:pPr>
            <a:r>
              <a:rPr lang="en-US" sz="5199" b="1">
                <a:solidFill>
                  <a:srgbClr val="051D40"/>
                </a:solidFill>
                <a:latin typeface="Times New Roman"/>
                <a:ea typeface="Times New Roman"/>
                <a:cs typeface="Times New Roman"/>
                <a:sym typeface="Times New Roman"/>
              </a:rPr>
              <a:t>NGOÀI </a:t>
            </a:r>
            <a:endParaRPr/>
          </a:p>
          <a:p>
            <a:pPr marL="0" marR="0" lvl="0" indent="0" algn="ctr" rtl="0">
              <a:lnSpc>
                <a:spcPct val="197018"/>
              </a:lnSpc>
              <a:spcBef>
                <a:spcPts val="0"/>
              </a:spcBef>
              <a:spcAft>
                <a:spcPts val="0"/>
              </a:spcAft>
              <a:buNone/>
            </a:pPr>
            <a:r>
              <a:rPr lang="en-US" sz="5199" b="1">
                <a:solidFill>
                  <a:srgbClr val="051D40"/>
                </a:solidFill>
                <a:latin typeface="Times New Roman"/>
                <a:ea typeface="Times New Roman"/>
                <a:cs typeface="Times New Roman"/>
                <a:sym typeface="Times New Roman"/>
              </a:rPr>
              <a:t>NHÀ </a:t>
            </a:r>
            <a:endParaRPr/>
          </a:p>
          <a:p>
            <a:pPr marL="0" marR="0" lvl="0" indent="0" algn="ctr" rtl="0">
              <a:lnSpc>
                <a:spcPct val="197018"/>
              </a:lnSpc>
              <a:spcBef>
                <a:spcPts val="0"/>
              </a:spcBef>
              <a:spcAft>
                <a:spcPts val="0"/>
              </a:spcAft>
              <a:buNone/>
            </a:pPr>
            <a:r>
              <a:rPr lang="en-US" sz="5199" b="1">
                <a:solidFill>
                  <a:srgbClr val="051D40"/>
                </a:solidFill>
                <a:latin typeface="Times New Roman"/>
                <a:ea typeface="Times New Roman"/>
                <a:cs typeface="Times New Roman"/>
                <a:sym typeface="Times New Roman"/>
              </a:rPr>
              <a:t>TRƯỜNG</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Shape 449"/>
        <p:cNvGrpSpPr/>
        <p:nvPr/>
      </p:nvGrpSpPr>
      <p:grpSpPr>
        <a:xfrm>
          <a:off x="0" y="0"/>
          <a:ext cx="0" cy="0"/>
          <a:chOff x="0" y="0"/>
          <a:chExt cx="0" cy="0"/>
        </a:xfrm>
      </p:grpSpPr>
      <p:grpSp>
        <p:nvGrpSpPr>
          <p:cNvPr id="450" name="Google Shape;450;p13"/>
          <p:cNvGrpSpPr/>
          <p:nvPr/>
        </p:nvGrpSpPr>
        <p:grpSpPr>
          <a:xfrm>
            <a:off x="-6624906" y="-2271329"/>
            <a:ext cx="14397010" cy="15178802"/>
            <a:chOff x="0" y="0"/>
            <a:chExt cx="770936" cy="812800"/>
          </a:xfrm>
        </p:grpSpPr>
        <p:sp>
          <p:nvSpPr>
            <p:cNvPr id="451" name="Google Shape;451;p13"/>
            <p:cNvSpPr/>
            <p:nvPr/>
          </p:nvSpPr>
          <p:spPr>
            <a:xfrm>
              <a:off x="0" y="0"/>
              <a:ext cx="770936" cy="812800"/>
            </a:xfrm>
            <a:custGeom>
              <a:avLst/>
              <a:gdLst/>
              <a:ahLst/>
              <a:cxnLst/>
              <a:rect l="l" t="t" r="r" b="b"/>
              <a:pathLst>
                <a:path w="770936" h="812800" extrusionOk="0">
                  <a:moveTo>
                    <a:pt x="385468" y="0"/>
                  </a:moveTo>
                  <a:cubicBezTo>
                    <a:pt x="172580" y="0"/>
                    <a:pt x="0" y="181951"/>
                    <a:pt x="0" y="406400"/>
                  </a:cubicBezTo>
                  <a:cubicBezTo>
                    <a:pt x="0" y="630849"/>
                    <a:pt x="172580" y="812800"/>
                    <a:pt x="385468" y="812800"/>
                  </a:cubicBezTo>
                  <a:cubicBezTo>
                    <a:pt x="598356" y="812800"/>
                    <a:pt x="770936" y="630849"/>
                    <a:pt x="770936" y="406400"/>
                  </a:cubicBezTo>
                  <a:cubicBezTo>
                    <a:pt x="770936" y="181951"/>
                    <a:pt x="598356" y="0"/>
                    <a:pt x="385468" y="0"/>
                  </a:cubicBezTo>
                  <a:close/>
                </a:path>
              </a:pathLst>
            </a:custGeom>
            <a:solidFill>
              <a:srgbClr val="000000">
                <a:alpha val="0"/>
              </a:srgbClr>
            </a:solidFill>
            <a:ln w="38100" cap="sq" cmpd="sng">
              <a:solidFill>
                <a:srgbClr val="145DA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2" name="Google Shape;452;p13"/>
            <p:cNvSpPr txBox="1"/>
            <p:nvPr/>
          </p:nvSpPr>
          <p:spPr>
            <a:xfrm>
              <a:off x="72275" y="19050"/>
              <a:ext cx="626386"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53" name="Google Shape;453;p13"/>
          <p:cNvGrpSpPr/>
          <p:nvPr/>
        </p:nvGrpSpPr>
        <p:grpSpPr>
          <a:xfrm>
            <a:off x="-5976464" y="-1797460"/>
            <a:ext cx="13038528" cy="13881919"/>
            <a:chOff x="0" y="0"/>
            <a:chExt cx="763419" cy="812800"/>
          </a:xfrm>
        </p:grpSpPr>
        <p:sp>
          <p:nvSpPr>
            <p:cNvPr id="454" name="Google Shape;454;p13"/>
            <p:cNvSpPr/>
            <p:nvPr/>
          </p:nvSpPr>
          <p:spPr>
            <a:xfrm>
              <a:off x="0" y="0"/>
              <a:ext cx="763419" cy="812800"/>
            </a:xfrm>
            <a:custGeom>
              <a:avLst/>
              <a:gdLst/>
              <a:ahLst/>
              <a:cxnLst/>
              <a:rect l="l" t="t" r="r" b="b"/>
              <a:pathLst>
                <a:path w="763419" h="812800" extrusionOk="0">
                  <a:moveTo>
                    <a:pt x="381709" y="0"/>
                  </a:moveTo>
                  <a:cubicBezTo>
                    <a:pt x="170897" y="0"/>
                    <a:pt x="0" y="181951"/>
                    <a:pt x="0" y="406400"/>
                  </a:cubicBezTo>
                  <a:cubicBezTo>
                    <a:pt x="0" y="630849"/>
                    <a:pt x="170897" y="812800"/>
                    <a:pt x="381709" y="812800"/>
                  </a:cubicBezTo>
                  <a:cubicBezTo>
                    <a:pt x="592521" y="812800"/>
                    <a:pt x="763419" y="630849"/>
                    <a:pt x="763419" y="406400"/>
                  </a:cubicBezTo>
                  <a:cubicBezTo>
                    <a:pt x="763419" y="181951"/>
                    <a:pt x="592521" y="0"/>
                    <a:pt x="381709" y="0"/>
                  </a:cubicBezTo>
                  <a:close/>
                </a:path>
              </a:pathLst>
            </a:custGeom>
            <a:solidFill>
              <a:srgbClr val="FDFDF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5" name="Google Shape;455;p13"/>
            <p:cNvSpPr txBox="1"/>
            <p:nvPr/>
          </p:nvSpPr>
          <p:spPr>
            <a:xfrm>
              <a:off x="71570" y="19050"/>
              <a:ext cx="620278"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56" name="Google Shape;456;p13"/>
          <p:cNvSpPr txBox="1"/>
          <p:nvPr/>
        </p:nvSpPr>
        <p:spPr>
          <a:xfrm>
            <a:off x="-190500" y="2641617"/>
            <a:ext cx="6033363" cy="835613"/>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5080" b="1">
                <a:solidFill>
                  <a:srgbClr val="051D40"/>
                </a:solidFill>
                <a:latin typeface="Times New Roman"/>
                <a:ea typeface="Times New Roman"/>
                <a:cs typeface="Times New Roman"/>
                <a:sym typeface="Times New Roman"/>
              </a:rPr>
              <a:t>Chương 2</a:t>
            </a:r>
            <a:endParaRPr/>
          </a:p>
        </p:txBody>
      </p:sp>
      <p:sp>
        <p:nvSpPr>
          <p:cNvPr id="457" name="Google Shape;457;p13"/>
          <p:cNvSpPr txBox="1"/>
          <p:nvPr/>
        </p:nvSpPr>
        <p:spPr>
          <a:xfrm>
            <a:off x="638916" y="3955631"/>
            <a:ext cx="5667072" cy="1872893"/>
          </a:xfrm>
          <a:prstGeom prst="rect">
            <a:avLst/>
          </a:prstGeom>
          <a:noFill/>
          <a:ln>
            <a:noFill/>
          </a:ln>
        </p:spPr>
        <p:txBody>
          <a:bodyPr spcFirstLastPara="1" wrap="square" lIns="0" tIns="0" rIns="0" bIns="0" anchor="t" anchorCtr="0">
            <a:spAutoFit/>
          </a:bodyPr>
          <a:lstStyle/>
          <a:p>
            <a:pPr marL="0" marR="0" lvl="0" indent="0" algn="just" rtl="0">
              <a:lnSpc>
                <a:spcPct val="111363"/>
              </a:lnSpc>
              <a:spcBef>
                <a:spcPts val="0"/>
              </a:spcBef>
              <a:spcAft>
                <a:spcPts val="0"/>
              </a:spcAft>
              <a:buNone/>
            </a:pPr>
            <a:r>
              <a:rPr lang="en-US" sz="4400" b="1">
                <a:solidFill>
                  <a:srgbClr val="051D40"/>
                </a:solidFill>
                <a:latin typeface="Times New Roman"/>
                <a:ea typeface="Times New Roman"/>
                <a:cs typeface="Times New Roman"/>
                <a:sym typeface="Times New Roman"/>
              </a:rPr>
              <a:t>Nội dung, phương pháp, hình thức, yêu cầu lồng ghép GDQPAN</a:t>
            </a:r>
            <a:endParaRPr/>
          </a:p>
        </p:txBody>
      </p:sp>
      <p:grpSp>
        <p:nvGrpSpPr>
          <p:cNvPr id="458" name="Google Shape;458;p13"/>
          <p:cNvGrpSpPr/>
          <p:nvPr/>
        </p:nvGrpSpPr>
        <p:grpSpPr>
          <a:xfrm>
            <a:off x="7062063" y="2372785"/>
            <a:ext cx="373607" cy="373607"/>
            <a:chOff x="0" y="0"/>
            <a:chExt cx="812800" cy="812800"/>
          </a:xfrm>
        </p:grpSpPr>
        <p:sp>
          <p:nvSpPr>
            <p:cNvPr id="459" name="Google Shape;459;p1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0" name="Google Shape;460;p13"/>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61" name="Google Shape;461;p13"/>
          <p:cNvGrpSpPr/>
          <p:nvPr/>
        </p:nvGrpSpPr>
        <p:grpSpPr>
          <a:xfrm>
            <a:off x="7525189" y="4029815"/>
            <a:ext cx="373607" cy="373607"/>
            <a:chOff x="0" y="0"/>
            <a:chExt cx="812800" cy="812800"/>
          </a:xfrm>
        </p:grpSpPr>
        <p:sp>
          <p:nvSpPr>
            <p:cNvPr id="462" name="Google Shape;462;p1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3" name="Google Shape;463;p13"/>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64" name="Google Shape;464;p13"/>
          <p:cNvGrpSpPr/>
          <p:nvPr/>
        </p:nvGrpSpPr>
        <p:grpSpPr>
          <a:xfrm>
            <a:off x="7193327" y="7419005"/>
            <a:ext cx="373607" cy="373607"/>
            <a:chOff x="0" y="0"/>
            <a:chExt cx="812800" cy="812800"/>
          </a:xfrm>
        </p:grpSpPr>
        <p:sp>
          <p:nvSpPr>
            <p:cNvPr id="465" name="Google Shape;465;p1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6" name="Google Shape;466;p13"/>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67" name="Google Shape;467;p13"/>
          <p:cNvGrpSpPr/>
          <p:nvPr/>
        </p:nvGrpSpPr>
        <p:grpSpPr>
          <a:xfrm>
            <a:off x="7585301" y="5828524"/>
            <a:ext cx="373607" cy="373607"/>
            <a:chOff x="0" y="0"/>
            <a:chExt cx="812800" cy="812800"/>
          </a:xfrm>
        </p:grpSpPr>
        <p:sp>
          <p:nvSpPr>
            <p:cNvPr id="468" name="Google Shape;468;p1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9" name="Google Shape;469;p13"/>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70" name="Google Shape;470;p13"/>
          <p:cNvSpPr/>
          <p:nvPr/>
        </p:nvSpPr>
        <p:spPr>
          <a:xfrm rot="5400000">
            <a:off x="12174236" y="6728003"/>
            <a:ext cx="3232782" cy="2796356"/>
          </a:xfrm>
          <a:custGeom>
            <a:avLst/>
            <a:gdLst/>
            <a:ahLst/>
            <a:cxnLst/>
            <a:rect l="l" t="t" r="r" b="b"/>
            <a:pathLst>
              <a:path w="3232782" h="2796356" extrusionOk="0">
                <a:moveTo>
                  <a:pt x="0" y="0"/>
                </a:moveTo>
                <a:lnTo>
                  <a:pt x="3232782" y="0"/>
                </a:lnTo>
                <a:lnTo>
                  <a:pt x="3232782" y="2796356"/>
                </a:lnTo>
                <a:lnTo>
                  <a:pt x="0" y="279635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1" name="Google Shape;471;p13"/>
          <p:cNvSpPr/>
          <p:nvPr/>
        </p:nvSpPr>
        <p:spPr>
          <a:xfrm rot="5400000">
            <a:off x="9557227" y="6728003"/>
            <a:ext cx="3232782" cy="2796356"/>
          </a:xfrm>
          <a:custGeom>
            <a:avLst/>
            <a:gdLst/>
            <a:ahLst/>
            <a:cxnLst/>
            <a:rect l="l" t="t" r="r" b="b"/>
            <a:pathLst>
              <a:path w="3232782" h="2796356" extrusionOk="0">
                <a:moveTo>
                  <a:pt x="0" y="0"/>
                </a:moveTo>
                <a:lnTo>
                  <a:pt x="3232781" y="0"/>
                </a:lnTo>
                <a:lnTo>
                  <a:pt x="3232781" y="2796356"/>
                </a:lnTo>
                <a:lnTo>
                  <a:pt x="0" y="279635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2" name="Google Shape;472;p13"/>
          <p:cNvSpPr/>
          <p:nvPr/>
        </p:nvSpPr>
        <p:spPr>
          <a:xfrm rot="5400000">
            <a:off x="12088866" y="2392702"/>
            <a:ext cx="3232782" cy="2796356"/>
          </a:xfrm>
          <a:custGeom>
            <a:avLst/>
            <a:gdLst/>
            <a:ahLst/>
            <a:cxnLst/>
            <a:rect l="l" t="t" r="r" b="b"/>
            <a:pathLst>
              <a:path w="3232782" h="2796356" extrusionOk="0">
                <a:moveTo>
                  <a:pt x="0" y="0"/>
                </a:moveTo>
                <a:lnTo>
                  <a:pt x="3232781" y="0"/>
                </a:lnTo>
                <a:lnTo>
                  <a:pt x="3232781" y="2796356"/>
                </a:lnTo>
                <a:lnTo>
                  <a:pt x="0" y="279635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3" name="Google Shape;473;p13"/>
          <p:cNvSpPr/>
          <p:nvPr/>
        </p:nvSpPr>
        <p:spPr>
          <a:xfrm rot="5400000">
            <a:off x="10969400" y="4567239"/>
            <a:ext cx="3025445" cy="2617010"/>
          </a:xfrm>
          <a:custGeom>
            <a:avLst/>
            <a:gdLst/>
            <a:ahLst/>
            <a:cxnLst/>
            <a:rect l="l" t="t" r="r" b="b"/>
            <a:pathLst>
              <a:path w="3025445" h="2617010" extrusionOk="0">
                <a:moveTo>
                  <a:pt x="0" y="0"/>
                </a:moveTo>
                <a:lnTo>
                  <a:pt x="3025445" y="0"/>
                </a:lnTo>
                <a:lnTo>
                  <a:pt x="3025445" y="2617010"/>
                </a:lnTo>
                <a:lnTo>
                  <a:pt x="0" y="261701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4" name="Google Shape;474;p13"/>
          <p:cNvSpPr txBox="1"/>
          <p:nvPr/>
        </p:nvSpPr>
        <p:spPr>
          <a:xfrm>
            <a:off x="10875273" y="5302099"/>
            <a:ext cx="477690" cy="337822"/>
          </a:xfrm>
          <a:prstGeom prst="rect">
            <a:avLst/>
          </a:prstGeom>
          <a:noFill/>
          <a:ln>
            <a:noFill/>
          </a:ln>
        </p:spPr>
        <p:txBody>
          <a:bodyPr spcFirstLastPara="1" wrap="square" lIns="0" tIns="0" rIns="0" bIns="0" anchor="t" anchorCtr="0">
            <a:spAutoFit/>
          </a:bodyPr>
          <a:lstStyle/>
          <a:p>
            <a:pPr marL="0" marR="0" lvl="0" indent="0" algn="ctr" rtl="0">
              <a:lnSpc>
                <a:spcPct val="119990"/>
              </a:lnSpc>
              <a:spcBef>
                <a:spcPts val="0"/>
              </a:spcBef>
              <a:spcAft>
                <a:spcPts val="0"/>
              </a:spcAft>
              <a:buNone/>
            </a:pPr>
            <a:r>
              <a:rPr lang="en-US" sz="2106">
                <a:solidFill>
                  <a:srgbClr val="FDFDFD"/>
                </a:solidFill>
                <a:latin typeface="Poppins"/>
                <a:ea typeface="Poppins"/>
                <a:cs typeface="Poppins"/>
                <a:sym typeface="Poppins"/>
              </a:rPr>
              <a:t>02</a:t>
            </a:r>
            <a:endParaRPr/>
          </a:p>
        </p:txBody>
      </p:sp>
      <p:sp>
        <p:nvSpPr>
          <p:cNvPr id="475" name="Google Shape;475;p13"/>
          <p:cNvSpPr txBox="1"/>
          <p:nvPr/>
        </p:nvSpPr>
        <p:spPr>
          <a:xfrm>
            <a:off x="14370735" y="5302099"/>
            <a:ext cx="477690" cy="337822"/>
          </a:xfrm>
          <a:prstGeom prst="rect">
            <a:avLst/>
          </a:prstGeom>
          <a:noFill/>
          <a:ln>
            <a:noFill/>
          </a:ln>
        </p:spPr>
        <p:txBody>
          <a:bodyPr spcFirstLastPara="1" wrap="square" lIns="0" tIns="0" rIns="0" bIns="0" anchor="t" anchorCtr="0">
            <a:spAutoFit/>
          </a:bodyPr>
          <a:lstStyle/>
          <a:p>
            <a:pPr marL="0" marR="0" lvl="0" indent="0" algn="ctr" rtl="0">
              <a:lnSpc>
                <a:spcPct val="119990"/>
              </a:lnSpc>
              <a:spcBef>
                <a:spcPts val="0"/>
              </a:spcBef>
              <a:spcAft>
                <a:spcPts val="0"/>
              </a:spcAft>
              <a:buNone/>
            </a:pPr>
            <a:r>
              <a:rPr lang="en-US" sz="2106">
                <a:solidFill>
                  <a:srgbClr val="FDFDFD"/>
                </a:solidFill>
                <a:latin typeface="Poppins"/>
                <a:ea typeface="Poppins"/>
                <a:cs typeface="Poppins"/>
                <a:sym typeface="Poppins"/>
              </a:rPr>
              <a:t>06</a:t>
            </a:r>
            <a:endParaRPr/>
          </a:p>
        </p:txBody>
      </p:sp>
      <p:sp>
        <p:nvSpPr>
          <p:cNvPr id="476" name="Google Shape;476;p13"/>
          <p:cNvSpPr txBox="1"/>
          <p:nvPr/>
        </p:nvSpPr>
        <p:spPr>
          <a:xfrm>
            <a:off x="11685703" y="5206191"/>
            <a:ext cx="1686814" cy="1379263"/>
          </a:xfrm>
          <a:prstGeom prst="rect">
            <a:avLst/>
          </a:prstGeom>
          <a:noFill/>
          <a:ln>
            <a:noFill/>
          </a:ln>
        </p:spPr>
        <p:txBody>
          <a:bodyPr spcFirstLastPara="1" wrap="square" lIns="0" tIns="0" rIns="0" bIns="0" anchor="t" anchorCtr="0">
            <a:spAutoFit/>
          </a:bodyPr>
          <a:lstStyle/>
          <a:p>
            <a:pPr marL="0" marR="0" lvl="0" indent="0" algn="ctr" rtl="0">
              <a:lnSpc>
                <a:spcPct val="140025"/>
              </a:lnSpc>
              <a:spcBef>
                <a:spcPts val="0"/>
              </a:spcBef>
              <a:spcAft>
                <a:spcPts val="0"/>
              </a:spcAft>
              <a:buNone/>
            </a:pPr>
            <a:r>
              <a:rPr lang="en-US" sz="3875" b="1">
                <a:solidFill>
                  <a:srgbClr val="FF3131"/>
                </a:solidFill>
                <a:latin typeface="Times New Roman"/>
                <a:ea typeface="Times New Roman"/>
                <a:cs typeface="Times New Roman"/>
                <a:sym typeface="Times New Roman"/>
              </a:rPr>
              <a:t>PHẨM CHẤT</a:t>
            </a:r>
            <a:endParaRPr/>
          </a:p>
        </p:txBody>
      </p:sp>
      <p:sp>
        <p:nvSpPr>
          <p:cNvPr id="477" name="Google Shape;477;p13"/>
          <p:cNvSpPr txBox="1"/>
          <p:nvPr/>
        </p:nvSpPr>
        <p:spPr>
          <a:xfrm>
            <a:off x="6768934" y="372991"/>
            <a:ext cx="10318398" cy="642548"/>
          </a:xfrm>
          <a:prstGeom prst="rect">
            <a:avLst/>
          </a:prstGeom>
          <a:noFill/>
          <a:ln>
            <a:noFill/>
          </a:ln>
        </p:spPr>
        <p:txBody>
          <a:bodyPr spcFirstLastPara="1" wrap="square" lIns="0" tIns="0" rIns="0" bIns="0" anchor="t" anchorCtr="0">
            <a:spAutoFit/>
          </a:bodyPr>
          <a:lstStyle/>
          <a:p>
            <a:pPr marL="0" marR="0" lvl="0" indent="0" algn="ctr" rtl="0">
              <a:lnSpc>
                <a:spcPct val="131007"/>
              </a:lnSpc>
              <a:spcBef>
                <a:spcPts val="0"/>
              </a:spcBef>
              <a:spcAft>
                <a:spcPts val="0"/>
              </a:spcAft>
              <a:buNone/>
            </a:pPr>
            <a:r>
              <a:rPr lang="en-US" sz="4099" b="1">
                <a:solidFill>
                  <a:srgbClr val="FF3131"/>
                </a:solidFill>
                <a:latin typeface="Times New Roman"/>
                <a:ea typeface="Times New Roman"/>
                <a:cs typeface="Times New Roman"/>
                <a:sym typeface="Times New Roman"/>
              </a:rPr>
              <a:t>ĐIỀU 5. YÊU CẦU CẦN ĐẠT ĐỐI VỚI HS</a:t>
            </a:r>
            <a:endParaRPr/>
          </a:p>
        </p:txBody>
      </p:sp>
      <p:sp>
        <p:nvSpPr>
          <p:cNvPr id="478" name="Google Shape;478;p13"/>
          <p:cNvSpPr/>
          <p:nvPr/>
        </p:nvSpPr>
        <p:spPr>
          <a:xfrm rot="5400000">
            <a:off x="13487044" y="4477566"/>
            <a:ext cx="3232782" cy="2796356"/>
          </a:xfrm>
          <a:custGeom>
            <a:avLst/>
            <a:gdLst/>
            <a:ahLst/>
            <a:cxnLst/>
            <a:rect l="l" t="t" r="r" b="b"/>
            <a:pathLst>
              <a:path w="3232782" h="2796356" extrusionOk="0">
                <a:moveTo>
                  <a:pt x="0" y="0"/>
                </a:moveTo>
                <a:lnTo>
                  <a:pt x="3232781" y="0"/>
                </a:lnTo>
                <a:lnTo>
                  <a:pt x="3232781" y="2796356"/>
                </a:lnTo>
                <a:lnTo>
                  <a:pt x="0" y="279635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9" name="Google Shape;479;p13"/>
          <p:cNvSpPr/>
          <p:nvPr/>
        </p:nvSpPr>
        <p:spPr>
          <a:xfrm rot="5400000">
            <a:off x="9691340" y="2378687"/>
            <a:ext cx="3025154" cy="2616758"/>
          </a:xfrm>
          <a:custGeom>
            <a:avLst/>
            <a:gdLst/>
            <a:ahLst/>
            <a:cxnLst/>
            <a:rect l="l" t="t" r="r" b="b"/>
            <a:pathLst>
              <a:path w="3025154" h="2616758" extrusionOk="0">
                <a:moveTo>
                  <a:pt x="0" y="0"/>
                </a:moveTo>
                <a:lnTo>
                  <a:pt x="3025154" y="0"/>
                </a:lnTo>
                <a:lnTo>
                  <a:pt x="3025154" y="2616758"/>
                </a:lnTo>
                <a:lnTo>
                  <a:pt x="0" y="261675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0" name="Google Shape;480;p13"/>
          <p:cNvSpPr/>
          <p:nvPr/>
        </p:nvSpPr>
        <p:spPr>
          <a:xfrm rot="5400000">
            <a:off x="8264571" y="4477566"/>
            <a:ext cx="3232782" cy="2796356"/>
          </a:xfrm>
          <a:custGeom>
            <a:avLst/>
            <a:gdLst/>
            <a:ahLst/>
            <a:cxnLst/>
            <a:rect l="l" t="t" r="r" b="b"/>
            <a:pathLst>
              <a:path w="3232782" h="2796356" extrusionOk="0">
                <a:moveTo>
                  <a:pt x="0" y="0"/>
                </a:moveTo>
                <a:lnTo>
                  <a:pt x="3232781" y="0"/>
                </a:lnTo>
                <a:lnTo>
                  <a:pt x="3232781" y="2796356"/>
                </a:lnTo>
                <a:lnTo>
                  <a:pt x="0" y="279635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1" name="Google Shape;481;p13"/>
          <p:cNvSpPr txBox="1"/>
          <p:nvPr/>
        </p:nvSpPr>
        <p:spPr>
          <a:xfrm>
            <a:off x="10435733" y="2905085"/>
            <a:ext cx="1686814" cy="1337884"/>
          </a:xfrm>
          <a:prstGeom prst="rect">
            <a:avLst/>
          </a:prstGeom>
          <a:noFill/>
          <a:ln>
            <a:noFill/>
          </a:ln>
        </p:spPr>
        <p:txBody>
          <a:bodyPr spcFirstLastPara="1" wrap="square" lIns="0" tIns="0" rIns="0" bIns="0" anchor="t" anchorCtr="0">
            <a:spAutoFit/>
          </a:bodyPr>
          <a:lstStyle/>
          <a:p>
            <a:pPr marL="0" marR="0" lvl="0" indent="0" algn="ctr" rtl="0">
              <a:lnSpc>
                <a:spcPct val="140048"/>
              </a:lnSpc>
              <a:spcBef>
                <a:spcPts val="0"/>
              </a:spcBef>
              <a:spcAft>
                <a:spcPts val="0"/>
              </a:spcAft>
              <a:buNone/>
            </a:pPr>
            <a:r>
              <a:rPr lang="en-US" sz="3743">
                <a:solidFill>
                  <a:srgbClr val="FDFDFD"/>
                </a:solidFill>
                <a:latin typeface="Poppins"/>
                <a:ea typeface="Poppins"/>
                <a:cs typeface="Poppins"/>
                <a:sym typeface="Poppins"/>
              </a:rPr>
              <a:t>YÊU NƯỚC</a:t>
            </a:r>
            <a:endParaRPr/>
          </a:p>
        </p:txBody>
      </p:sp>
      <p:sp>
        <p:nvSpPr>
          <p:cNvPr id="482" name="Google Shape;482;p13"/>
          <p:cNvSpPr txBox="1"/>
          <p:nvPr/>
        </p:nvSpPr>
        <p:spPr>
          <a:xfrm>
            <a:off x="12861849" y="2979592"/>
            <a:ext cx="1686814" cy="1337884"/>
          </a:xfrm>
          <a:prstGeom prst="rect">
            <a:avLst/>
          </a:prstGeom>
          <a:noFill/>
          <a:ln>
            <a:noFill/>
          </a:ln>
        </p:spPr>
        <p:txBody>
          <a:bodyPr spcFirstLastPara="1" wrap="square" lIns="0" tIns="0" rIns="0" bIns="0" anchor="t" anchorCtr="0">
            <a:spAutoFit/>
          </a:bodyPr>
          <a:lstStyle/>
          <a:p>
            <a:pPr marL="0" marR="0" lvl="0" indent="0" algn="ctr" rtl="0">
              <a:lnSpc>
                <a:spcPct val="140048"/>
              </a:lnSpc>
              <a:spcBef>
                <a:spcPts val="0"/>
              </a:spcBef>
              <a:spcAft>
                <a:spcPts val="0"/>
              </a:spcAft>
              <a:buNone/>
            </a:pPr>
            <a:r>
              <a:rPr lang="en-US" sz="3743">
                <a:solidFill>
                  <a:srgbClr val="051D40"/>
                </a:solidFill>
                <a:latin typeface="Poppins"/>
                <a:ea typeface="Poppins"/>
                <a:cs typeface="Poppins"/>
                <a:sym typeface="Poppins"/>
              </a:rPr>
              <a:t>NHÂN ÁI</a:t>
            </a:r>
            <a:endParaRPr/>
          </a:p>
        </p:txBody>
      </p:sp>
      <p:sp>
        <p:nvSpPr>
          <p:cNvPr id="483" name="Google Shape;483;p13"/>
          <p:cNvSpPr txBox="1"/>
          <p:nvPr/>
        </p:nvSpPr>
        <p:spPr>
          <a:xfrm>
            <a:off x="14199956" y="5154087"/>
            <a:ext cx="1871242" cy="1469633"/>
          </a:xfrm>
          <a:prstGeom prst="rect">
            <a:avLst/>
          </a:prstGeom>
          <a:noFill/>
          <a:ln>
            <a:noFill/>
          </a:ln>
        </p:spPr>
        <p:txBody>
          <a:bodyPr spcFirstLastPara="1" wrap="square" lIns="0" tIns="0" rIns="0" bIns="0" anchor="t" anchorCtr="0">
            <a:spAutoFit/>
          </a:bodyPr>
          <a:lstStyle/>
          <a:p>
            <a:pPr marL="0" marR="0" lvl="0" indent="0" algn="ctr" rtl="0">
              <a:lnSpc>
                <a:spcPct val="140017"/>
              </a:lnSpc>
              <a:spcBef>
                <a:spcPts val="0"/>
              </a:spcBef>
              <a:spcAft>
                <a:spcPts val="0"/>
              </a:spcAft>
              <a:buNone/>
            </a:pPr>
            <a:r>
              <a:rPr lang="en-US" sz="3411">
                <a:solidFill>
                  <a:srgbClr val="051D40"/>
                </a:solidFill>
                <a:latin typeface="+mn-lt"/>
                <a:ea typeface="Poppins"/>
                <a:cs typeface="Poppins"/>
                <a:sym typeface="Poppins"/>
              </a:rPr>
              <a:t>TRUNG THỰC</a:t>
            </a:r>
            <a:endParaRPr>
              <a:latin typeface="+mn-lt"/>
            </a:endParaRPr>
          </a:p>
        </p:txBody>
      </p:sp>
      <p:sp>
        <p:nvSpPr>
          <p:cNvPr id="484" name="Google Shape;484;p13"/>
          <p:cNvSpPr txBox="1"/>
          <p:nvPr/>
        </p:nvSpPr>
        <p:spPr>
          <a:xfrm>
            <a:off x="12769635" y="7394727"/>
            <a:ext cx="1871242" cy="1469633"/>
          </a:xfrm>
          <a:prstGeom prst="rect">
            <a:avLst/>
          </a:prstGeom>
          <a:noFill/>
          <a:ln>
            <a:noFill/>
          </a:ln>
        </p:spPr>
        <p:txBody>
          <a:bodyPr spcFirstLastPara="1" wrap="square" lIns="0" tIns="0" rIns="0" bIns="0" anchor="t" anchorCtr="0">
            <a:spAutoFit/>
          </a:bodyPr>
          <a:lstStyle/>
          <a:p>
            <a:pPr marL="0" marR="0" lvl="0" indent="0" algn="ctr" rtl="0">
              <a:lnSpc>
                <a:spcPct val="140017"/>
              </a:lnSpc>
              <a:spcBef>
                <a:spcPts val="0"/>
              </a:spcBef>
              <a:spcAft>
                <a:spcPts val="0"/>
              </a:spcAft>
              <a:buNone/>
            </a:pPr>
            <a:r>
              <a:rPr lang="en-US" sz="3411">
                <a:solidFill>
                  <a:srgbClr val="051D40"/>
                </a:solidFill>
                <a:latin typeface="+mn-lt"/>
                <a:ea typeface="Poppins"/>
                <a:cs typeface="Poppins"/>
                <a:sym typeface="Poppins"/>
              </a:rPr>
              <a:t>TRÁCH NHIỆM</a:t>
            </a:r>
            <a:endParaRPr>
              <a:latin typeface="+mn-lt"/>
            </a:endParaRPr>
          </a:p>
        </p:txBody>
      </p:sp>
      <p:sp>
        <p:nvSpPr>
          <p:cNvPr id="485" name="Google Shape;485;p13"/>
          <p:cNvSpPr txBox="1"/>
          <p:nvPr/>
        </p:nvSpPr>
        <p:spPr>
          <a:xfrm>
            <a:off x="10251304" y="7515118"/>
            <a:ext cx="1871242" cy="1469633"/>
          </a:xfrm>
          <a:prstGeom prst="rect">
            <a:avLst/>
          </a:prstGeom>
          <a:noFill/>
          <a:ln>
            <a:noFill/>
          </a:ln>
        </p:spPr>
        <p:txBody>
          <a:bodyPr spcFirstLastPara="1" wrap="square" lIns="0" tIns="0" rIns="0" bIns="0" anchor="t" anchorCtr="0">
            <a:spAutoFit/>
          </a:bodyPr>
          <a:lstStyle/>
          <a:p>
            <a:pPr marL="0" marR="0" lvl="0" indent="0" algn="ctr" rtl="0">
              <a:lnSpc>
                <a:spcPct val="140017"/>
              </a:lnSpc>
              <a:spcBef>
                <a:spcPts val="0"/>
              </a:spcBef>
              <a:spcAft>
                <a:spcPts val="0"/>
              </a:spcAft>
              <a:buNone/>
            </a:pPr>
            <a:r>
              <a:rPr lang="en-US" sz="3411">
                <a:solidFill>
                  <a:srgbClr val="FDFDFD"/>
                </a:solidFill>
                <a:latin typeface="+mn-lt"/>
                <a:ea typeface="Poppins"/>
                <a:cs typeface="Poppins"/>
                <a:sym typeface="Poppins"/>
              </a:rPr>
              <a:t>CHĂM CHỈ</a:t>
            </a:r>
            <a:endParaRPr>
              <a:latin typeface="+mn-lt"/>
            </a:endParaRPr>
          </a:p>
        </p:txBody>
      </p:sp>
      <p:sp>
        <p:nvSpPr>
          <p:cNvPr id="486" name="Google Shape;486;p13"/>
          <p:cNvSpPr txBox="1"/>
          <p:nvPr/>
        </p:nvSpPr>
        <p:spPr>
          <a:xfrm>
            <a:off x="8717529" y="4999214"/>
            <a:ext cx="2472139" cy="1883593"/>
          </a:xfrm>
          <a:prstGeom prst="rect">
            <a:avLst/>
          </a:prstGeom>
          <a:noFill/>
          <a:ln>
            <a:noFill/>
          </a:ln>
        </p:spPr>
        <p:txBody>
          <a:bodyPr spcFirstLastPara="1" wrap="square" lIns="0" tIns="0" rIns="0" bIns="0" anchor="t" anchorCtr="0">
            <a:spAutoFit/>
          </a:bodyPr>
          <a:lstStyle/>
          <a:p>
            <a:pPr marL="0" marR="0" lvl="0" indent="0" algn="ctr" rtl="0">
              <a:lnSpc>
                <a:spcPct val="85194"/>
              </a:lnSpc>
              <a:spcBef>
                <a:spcPts val="0"/>
              </a:spcBef>
              <a:spcAft>
                <a:spcPts val="0"/>
              </a:spcAft>
              <a:buNone/>
            </a:pPr>
            <a:r>
              <a:rPr lang="en-US" sz="3600">
                <a:solidFill>
                  <a:srgbClr val="051D40"/>
                </a:solidFill>
                <a:latin typeface="Times New Roman"/>
                <a:ea typeface="Times New Roman"/>
                <a:cs typeface="Times New Roman"/>
                <a:sym typeface="Times New Roman"/>
              </a:rPr>
              <a:t>Ý thức, trách nhiệm xây dựng và bảo vệ Tổ quốc</a:t>
            </a:r>
            <a:endParaRPr sz="3600">
              <a:solidFill>
                <a:srgbClr val="051D40"/>
              </a:solidFill>
              <a:latin typeface="Times New Roman"/>
              <a:ea typeface="Times New Roman"/>
              <a:cs typeface="Times New Roman"/>
              <a:sym typeface="Times New Roman"/>
            </a:endParaRPr>
          </a:p>
        </p:txBody>
      </p:sp>
      <p:sp>
        <p:nvSpPr>
          <p:cNvPr id="487" name="Google Shape;487;p13"/>
          <p:cNvSpPr txBox="1"/>
          <p:nvPr/>
        </p:nvSpPr>
        <p:spPr>
          <a:xfrm>
            <a:off x="6425908" y="1096681"/>
            <a:ext cx="5258582" cy="651653"/>
          </a:xfrm>
          <a:prstGeom prst="rect">
            <a:avLst/>
          </a:prstGeom>
          <a:noFill/>
          <a:ln>
            <a:noFill/>
          </a:ln>
        </p:spPr>
        <p:txBody>
          <a:bodyPr spcFirstLastPara="1" wrap="square" lIns="0" tIns="0" rIns="0" bIns="0" anchor="t" anchorCtr="0">
            <a:spAutoFit/>
          </a:bodyPr>
          <a:lstStyle/>
          <a:p>
            <a:pPr marL="885186" marR="0" lvl="1" indent="-442593" algn="ctr" rtl="0">
              <a:lnSpc>
                <a:spcPct val="122045"/>
              </a:lnSpc>
              <a:spcBef>
                <a:spcPts val="0"/>
              </a:spcBef>
              <a:spcAft>
                <a:spcPts val="0"/>
              </a:spcAft>
              <a:buClr>
                <a:srgbClr val="FDFDFD"/>
              </a:buClr>
              <a:buSzPts val="4400"/>
              <a:buFont typeface="Times New Roman"/>
              <a:buAutoNum type="arabicPeriod"/>
            </a:pPr>
            <a:r>
              <a:rPr lang="en-US" sz="4400" b="1" i="0" u="none" strike="noStrike" cap="none">
                <a:solidFill>
                  <a:srgbClr val="FDFDFD"/>
                </a:solidFill>
                <a:latin typeface="Times New Roman"/>
                <a:ea typeface="Times New Roman"/>
                <a:cs typeface="Times New Roman"/>
                <a:sym typeface="Times New Roman"/>
              </a:rPr>
              <a:t>Yêu cầu chung</a:t>
            </a:r>
            <a:endParaRPr sz="4400" b="1" i="0" u="none" strike="noStrike" cap="none">
              <a:solidFill>
                <a:srgbClr val="FDFDFD"/>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Shape 491"/>
        <p:cNvGrpSpPr/>
        <p:nvPr/>
      </p:nvGrpSpPr>
      <p:grpSpPr>
        <a:xfrm>
          <a:off x="0" y="0"/>
          <a:ext cx="0" cy="0"/>
          <a:chOff x="0" y="0"/>
          <a:chExt cx="0" cy="0"/>
        </a:xfrm>
      </p:grpSpPr>
      <p:grpSp>
        <p:nvGrpSpPr>
          <p:cNvPr id="492" name="Google Shape;492;p14"/>
          <p:cNvGrpSpPr/>
          <p:nvPr/>
        </p:nvGrpSpPr>
        <p:grpSpPr>
          <a:xfrm>
            <a:off x="-6624906" y="-2271329"/>
            <a:ext cx="14397010" cy="15178802"/>
            <a:chOff x="0" y="0"/>
            <a:chExt cx="770936" cy="812800"/>
          </a:xfrm>
        </p:grpSpPr>
        <p:sp>
          <p:nvSpPr>
            <p:cNvPr id="493" name="Google Shape;493;p14"/>
            <p:cNvSpPr/>
            <p:nvPr/>
          </p:nvSpPr>
          <p:spPr>
            <a:xfrm>
              <a:off x="0" y="0"/>
              <a:ext cx="770936" cy="812800"/>
            </a:xfrm>
            <a:custGeom>
              <a:avLst/>
              <a:gdLst/>
              <a:ahLst/>
              <a:cxnLst/>
              <a:rect l="l" t="t" r="r" b="b"/>
              <a:pathLst>
                <a:path w="770936" h="812800" extrusionOk="0">
                  <a:moveTo>
                    <a:pt x="385468" y="0"/>
                  </a:moveTo>
                  <a:cubicBezTo>
                    <a:pt x="172580" y="0"/>
                    <a:pt x="0" y="181951"/>
                    <a:pt x="0" y="406400"/>
                  </a:cubicBezTo>
                  <a:cubicBezTo>
                    <a:pt x="0" y="630849"/>
                    <a:pt x="172580" y="812800"/>
                    <a:pt x="385468" y="812800"/>
                  </a:cubicBezTo>
                  <a:cubicBezTo>
                    <a:pt x="598356" y="812800"/>
                    <a:pt x="770936" y="630849"/>
                    <a:pt x="770936" y="406400"/>
                  </a:cubicBezTo>
                  <a:cubicBezTo>
                    <a:pt x="770936" y="181951"/>
                    <a:pt x="598356" y="0"/>
                    <a:pt x="385468" y="0"/>
                  </a:cubicBezTo>
                  <a:close/>
                </a:path>
              </a:pathLst>
            </a:custGeom>
            <a:solidFill>
              <a:srgbClr val="000000">
                <a:alpha val="0"/>
              </a:srgbClr>
            </a:solidFill>
            <a:ln w="38100" cap="sq" cmpd="sng">
              <a:solidFill>
                <a:srgbClr val="145DA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4" name="Google Shape;494;p14"/>
            <p:cNvSpPr txBox="1"/>
            <p:nvPr/>
          </p:nvSpPr>
          <p:spPr>
            <a:xfrm>
              <a:off x="72275" y="19050"/>
              <a:ext cx="626386"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95" name="Google Shape;495;p14"/>
          <p:cNvGrpSpPr/>
          <p:nvPr/>
        </p:nvGrpSpPr>
        <p:grpSpPr>
          <a:xfrm>
            <a:off x="-5976464" y="-1797460"/>
            <a:ext cx="13038528" cy="13881919"/>
            <a:chOff x="0" y="0"/>
            <a:chExt cx="763419" cy="812800"/>
          </a:xfrm>
        </p:grpSpPr>
        <p:sp>
          <p:nvSpPr>
            <p:cNvPr id="496" name="Google Shape;496;p14"/>
            <p:cNvSpPr/>
            <p:nvPr/>
          </p:nvSpPr>
          <p:spPr>
            <a:xfrm>
              <a:off x="0" y="0"/>
              <a:ext cx="763419" cy="812800"/>
            </a:xfrm>
            <a:custGeom>
              <a:avLst/>
              <a:gdLst/>
              <a:ahLst/>
              <a:cxnLst/>
              <a:rect l="l" t="t" r="r" b="b"/>
              <a:pathLst>
                <a:path w="763419" h="812800" extrusionOk="0">
                  <a:moveTo>
                    <a:pt x="381709" y="0"/>
                  </a:moveTo>
                  <a:cubicBezTo>
                    <a:pt x="170897" y="0"/>
                    <a:pt x="0" y="181951"/>
                    <a:pt x="0" y="406400"/>
                  </a:cubicBezTo>
                  <a:cubicBezTo>
                    <a:pt x="0" y="630849"/>
                    <a:pt x="170897" y="812800"/>
                    <a:pt x="381709" y="812800"/>
                  </a:cubicBezTo>
                  <a:cubicBezTo>
                    <a:pt x="592521" y="812800"/>
                    <a:pt x="763419" y="630849"/>
                    <a:pt x="763419" y="406400"/>
                  </a:cubicBezTo>
                  <a:cubicBezTo>
                    <a:pt x="763419" y="181951"/>
                    <a:pt x="592521" y="0"/>
                    <a:pt x="381709" y="0"/>
                  </a:cubicBezTo>
                  <a:close/>
                </a:path>
              </a:pathLst>
            </a:custGeom>
            <a:solidFill>
              <a:srgbClr val="3B75B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7" name="Google Shape;497;p14"/>
            <p:cNvSpPr txBox="1"/>
            <p:nvPr/>
          </p:nvSpPr>
          <p:spPr>
            <a:xfrm>
              <a:off x="71570" y="19050"/>
              <a:ext cx="620278"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98" name="Google Shape;498;p14"/>
          <p:cNvSpPr txBox="1"/>
          <p:nvPr/>
        </p:nvSpPr>
        <p:spPr>
          <a:xfrm>
            <a:off x="-190500" y="2641617"/>
            <a:ext cx="6033363" cy="871011"/>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5080" b="1">
                <a:solidFill>
                  <a:srgbClr val="FDFDFD"/>
                </a:solidFill>
                <a:latin typeface="Open Sans ExtraBold"/>
                <a:ea typeface="Open Sans ExtraBold"/>
                <a:cs typeface="Open Sans ExtraBold"/>
                <a:sym typeface="Open Sans ExtraBold"/>
              </a:rPr>
              <a:t>Chương 2</a:t>
            </a:r>
            <a:endParaRPr/>
          </a:p>
        </p:txBody>
      </p:sp>
      <p:sp>
        <p:nvSpPr>
          <p:cNvPr id="499" name="Google Shape;499;p14"/>
          <p:cNvSpPr txBox="1"/>
          <p:nvPr/>
        </p:nvSpPr>
        <p:spPr>
          <a:xfrm>
            <a:off x="638916" y="3955631"/>
            <a:ext cx="5667072" cy="1872893"/>
          </a:xfrm>
          <a:prstGeom prst="rect">
            <a:avLst/>
          </a:prstGeom>
          <a:noFill/>
          <a:ln>
            <a:noFill/>
          </a:ln>
        </p:spPr>
        <p:txBody>
          <a:bodyPr spcFirstLastPara="1" wrap="square" lIns="0" tIns="0" rIns="0" bIns="0" anchor="t" anchorCtr="0">
            <a:spAutoFit/>
          </a:bodyPr>
          <a:lstStyle/>
          <a:p>
            <a:pPr marL="0" marR="0" lvl="0" indent="0" algn="just" rtl="0">
              <a:lnSpc>
                <a:spcPct val="111363"/>
              </a:lnSpc>
              <a:spcBef>
                <a:spcPts val="0"/>
              </a:spcBef>
              <a:spcAft>
                <a:spcPts val="0"/>
              </a:spcAft>
              <a:buNone/>
            </a:pPr>
            <a:r>
              <a:rPr lang="en-US" sz="4400">
                <a:solidFill>
                  <a:srgbClr val="FDFDFD"/>
                </a:solidFill>
                <a:latin typeface="Times New Roman"/>
                <a:ea typeface="Times New Roman"/>
                <a:cs typeface="Times New Roman"/>
                <a:sym typeface="Times New Roman"/>
              </a:rPr>
              <a:t>Nội dung, phương pháp, hình thức, yêu cầu lồng ghép GDQPAN</a:t>
            </a:r>
            <a:endParaRPr/>
          </a:p>
        </p:txBody>
      </p:sp>
      <p:grpSp>
        <p:nvGrpSpPr>
          <p:cNvPr id="500" name="Google Shape;500;p14"/>
          <p:cNvGrpSpPr/>
          <p:nvPr/>
        </p:nvGrpSpPr>
        <p:grpSpPr>
          <a:xfrm>
            <a:off x="7062063" y="2372785"/>
            <a:ext cx="373607" cy="373607"/>
            <a:chOff x="0" y="0"/>
            <a:chExt cx="812800" cy="812800"/>
          </a:xfrm>
        </p:grpSpPr>
        <p:sp>
          <p:nvSpPr>
            <p:cNvPr id="501" name="Google Shape;501;p1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2" name="Google Shape;502;p14"/>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03" name="Google Shape;503;p14"/>
          <p:cNvGrpSpPr/>
          <p:nvPr/>
        </p:nvGrpSpPr>
        <p:grpSpPr>
          <a:xfrm>
            <a:off x="7525189" y="4029815"/>
            <a:ext cx="373607" cy="373607"/>
            <a:chOff x="0" y="0"/>
            <a:chExt cx="812800" cy="812800"/>
          </a:xfrm>
        </p:grpSpPr>
        <p:sp>
          <p:nvSpPr>
            <p:cNvPr id="504" name="Google Shape;504;p1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5" name="Google Shape;505;p14"/>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06" name="Google Shape;506;p14"/>
          <p:cNvGrpSpPr/>
          <p:nvPr/>
        </p:nvGrpSpPr>
        <p:grpSpPr>
          <a:xfrm>
            <a:off x="7193327" y="7419005"/>
            <a:ext cx="373607" cy="373607"/>
            <a:chOff x="0" y="0"/>
            <a:chExt cx="812800" cy="812800"/>
          </a:xfrm>
        </p:grpSpPr>
        <p:sp>
          <p:nvSpPr>
            <p:cNvPr id="507" name="Google Shape;507;p1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8" name="Google Shape;508;p14"/>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09" name="Google Shape;509;p14"/>
          <p:cNvGrpSpPr/>
          <p:nvPr/>
        </p:nvGrpSpPr>
        <p:grpSpPr>
          <a:xfrm>
            <a:off x="7585301" y="5828524"/>
            <a:ext cx="373607" cy="373607"/>
            <a:chOff x="0" y="0"/>
            <a:chExt cx="812800" cy="812800"/>
          </a:xfrm>
        </p:grpSpPr>
        <p:sp>
          <p:nvSpPr>
            <p:cNvPr id="510" name="Google Shape;510;p1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38100" cap="sq" cmpd="sng">
              <a:solidFill>
                <a:srgbClr val="00569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1" name="Google Shape;511;p14"/>
            <p:cNvSpPr txBox="1"/>
            <p:nvPr/>
          </p:nvSpPr>
          <p:spPr>
            <a:xfrm>
              <a:off x="76200" y="9525"/>
              <a:ext cx="660400" cy="727075"/>
            </a:xfrm>
            <a:prstGeom prst="rect">
              <a:avLst/>
            </a:prstGeom>
            <a:noFill/>
            <a:ln>
              <a:noFill/>
            </a:ln>
          </p:spPr>
          <p:txBody>
            <a:bodyPr spcFirstLastPara="1" wrap="square" lIns="0" tIns="0" rIns="0" bIns="0" anchor="ctr" anchorCtr="0">
              <a:noAutofit/>
            </a:bodyPr>
            <a:lstStyle/>
            <a:p>
              <a:pPr marL="0" marR="0" lvl="0" indent="0" algn="ctr" rtl="0">
                <a:lnSpc>
                  <a:spcPct val="2022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12" name="Google Shape;512;p14"/>
          <p:cNvSpPr/>
          <p:nvPr/>
        </p:nvSpPr>
        <p:spPr>
          <a:xfrm>
            <a:off x="11627192" y="5896845"/>
            <a:ext cx="3200732" cy="3200732"/>
          </a:xfrm>
          <a:custGeom>
            <a:avLst/>
            <a:gdLst/>
            <a:ahLst/>
            <a:cxnLst/>
            <a:rect l="l" t="t" r="r" b="b"/>
            <a:pathLst>
              <a:path w="3200732" h="3200732" extrusionOk="0">
                <a:moveTo>
                  <a:pt x="0" y="0"/>
                </a:moveTo>
                <a:lnTo>
                  <a:pt x="3200732" y="0"/>
                </a:lnTo>
                <a:lnTo>
                  <a:pt x="3200732" y="3200732"/>
                </a:lnTo>
                <a:lnTo>
                  <a:pt x="0" y="3200732"/>
                </a:lnTo>
                <a:lnTo>
                  <a:pt x="0" y="0"/>
                </a:lnTo>
                <a:close/>
              </a:path>
            </a:pathLst>
          </a:custGeom>
          <a:blipFill rotWithShape="1">
            <a:blip r:embed="rId3">
              <a:alphaModFix amt="8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4" name="Google Shape;514;p14"/>
          <p:cNvSpPr/>
          <p:nvPr/>
        </p:nvSpPr>
        <p:spPr>
          <a:xfrm>
            <a:off x="13598311" y="3008998"/>
            <a:ext cx="3200732" cy="3200732"/>
          </a:xfrm>
          <a:custGeom>
            <a:avLst/>
            <a:gdLst/>
            <a:ahLst/>
            <a:cxnLst/>
            <a:rect l="l" t="t" r="r" b="b"/>
            <a:pathLst>
              <a:path w="3200732" h="3200732" extrusionOk="0">
                <a:moveTo>
                  <a:pt x="0" y="0"/>
                </a:moveTo>
                <a:lnTo>
                  <a:pt x="3200732" y="0"/>
                </a:lnTo>
                <a:lnTo>
                  <a:pt x="3200732" y="3200732"/>
                </a:lnTo>
                <a:lnTo>
                  <a:pt x="0" y="3200732"/>
                </a:lnTo>
                <a:lnTo>
                  <a:pt x="0" y="0"/>
                </a:lnTo>
                <a:close/>
              </a:path>
            </a:pathLst>
          </a:custGeom>
          <a:blipFill rotWithShape="1">
            <a:blip r:embed="rId4">
              <a:alphaModFix amt="8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5" name="Google Shape;515;p14"/>
          <p:cNvSpPr/>
          <p:nvPr/>
        </p:nvSpPr>
        <p:spPr>
          <a:xfrm>
            <a:off x="9931689" y="2831666"/>
            <a:ext cx="3200732" cy="3200732"/>
          </a:xfrm>
          <a:custGeom>
            <a:avLst/>
            <a:gdLst/>
            <a:ahLst/>
            <a:cxnLst/>
            <a:rect l="l" t="t" r="r" b="b"/>
            <a:pathLst>
              <a:path w="3200732" h="3200732" extrusionOk="0">
                <a:moveTo>
                  <a:pt x="0" y="0"/>
                </a:moveTo>
                <a:lnTo>
                  <a:pt x="3200732" y="0"/>
                </a:lnTo>
                <a:lnTo>
                  <a:pt x="3200732" y="3200732"/>
                </a:lnTo>
                <a:lnTo>
                  <a:pt x="0" y="3200732"/>
                </a:lnTo>
                <a:lnTo>
                  <a:pt x="0" y="0"/>
                </a:lnTo>
                <a:close/>
              </a:path>
            </a:pathLst>
          </a:custGeom>
          <a:blipFill rotWithShape="1">
            <a:blip r:embed="rId5">
              <a:alphaModFix amt="8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7" name="Google Shape;517;p14"/>
          <p:cNvSpPr/>
          <p:nvPr/>
        </p:nvSpPr>
        <p:spPr>
          <a:xfrm>
            <a:off x="12161793" y="4636946"/>
            <a:ext cx="2306056" cy="2306056"/>
          </a:xfrm>
          <a:custGeom>
            <a:avLst/>
            <a:gdLst/>
            <a:ahLst/>
            <a:cxnLst/>
            <a:rect l="l" t="t" r="r" b="b"/>
            <a:pathLst>
              <a:path w="2306056" h="2306056" extrusionOk="0">
                <a:moveTo>
                  <a:pt x="0" y="0"/>
                </a:moveTo>
                <a:lnTo>
                  <a:pt x="2306056" y="0"/>
                </a:lnTo>
                <a:lnTo>
                  <a:pt x="2306056" y="2306056"/>
                </a:lnTo>
                <a:lnTo>
                  <a:pt x="0" y="230605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8" name="Google Shape;518;p14"/>
          <p:cNvSpPr txBox="1"/>
          <p:nvPr/>
        </p:nvSpPr>
        <p:spPr>
          <a:xfrm>
            <a:off x="12445283" y="4920303"/>
            <a:ext cx="1686914" cy="1472203"/>
          </a:xfrm>
          <a:prstGeom prst="rect">
            <a:avLst/>
          </a:prstGeom>
          <a:noFill/>
          <a:ln>
            <a:noFill/>
          </a:ln>
        </p:spPr>
        <p:txBody>
          <a:bodyPr spcFirstLastPara="1" wrap="square" lIns="0" tIns="0" rIns="0" bIns="0" anchor="t" anchorCtr="0">
            <a:spAutoFit/>
          </a:bodyPr>
          <a:lstStyle/>
          <a:p>
            <a:pPr marL="0" marR="0" lvl="0" indent="0" algn="ctr" rtl="0">
              <a:lnSpc>
                <a:spcPct val="139995"/>
              </a:lnSpc>
              <a:spcBef>
                <a:spcPts val="0"/>
              </a:spcBef>
              <a:spcAft>
                <a:spcPts val="0"/>
              </a:spcAft>
              <a:buNone/>
            </a:pPr>
            <a:r>
              <a:rPr lang="en-US" sz="4238" b="1">
                <a:solidFill>
                  <a:srgbClr val="FF3131"/>
                </a:solidFill>
                <a:latin typeface="Times New Roman"/>
                <a:ea typeface="Times New Roman"/>
                <a:cs typeface="Times New Roman"/>
                <a:sym typeface="Times New Roman"/>
              </a:rPr>
              <a:t>NĂNG</a:t>
            </a:r>
            <a:endParaRPr/>
          </a:p>
          <a:p>
            <a:pPr marL="0" marR="0" lvl="0" indent="0" algn="ctr" rtl="0">
              <a:lnSpc>
                <a:spcPct val="139995"/>
              </a:lnSpc>
              <a:spcBef>
                <a:spcPts val="0"/>
              </a:spcBef>
              <a:spcAft>
                <a:spcPts val="0"/>
              </a:spcAft>
              <a:buNone/>
            </a:pPr>
            <a:r>
              <a:rPr lang="en-US" sz="4238" b="1">
                <a:solidFill>
                  <a:srgbClr val="FF3131"/>
                </a:solidFill>
                <a:latin typeface="Times New Roman"/>
                <a:ea typeface="Times New Roman"/>
                <a:cs typeface="Times New Roman"/>
                <a:sym typeface="Times New Roman"/>
              </a:rPr>
              <a:t> LỰC</a:t>
            </a:r>
            <a:endParaRPr/>
          </a:p>
        </p:txBody>
      </p:sp>
      <p:sp>
        <p:nvSpPr>
          <p:cNvPr id="519" name="Google Shape;519;p14"/>
          <p:cNvSpPr txBox="1"/>
          <p:nvPr/>
        </p:nvSpPr>
        <p:spPr>
          <a:xfrm>
            <a:off x="10617487" y="3499465"/>
            <a:ext cx="1837604" cy="1506823"/>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None/>
            </a:pPr>
            <a:r>
              <a:rPr lang="en-US" sz="3497">
                <a:solidFill>
                  <a:srgbClr val="051D40"/>
                </a:solidFill>
                <a:latin typeface="Times New Roman" panose="02020603050405020304" pitchFamily="18" charset="0"/>
                <a:ea typeface="Poppins"/>
                <a:cs typeface="Times New Roman" panose="02020603050405020304" pitchFamily="18" charset="0"/>
                <a:sym typeface="Poppins"/>
              </a:rPr>
              <a:t>TỰ CHỦ, </a:t>
            </a:r>
            <a:endParaRPr>
              <a:latin typeface="Times New Roman" panose="02020603050405020304" pitchFamily="18" charset="0"/>
              <a:cs typeface="Times New Roman" panose="02020603050405020304" pitchFamily="18" charset="0"/>
            </a:endParaRPr>
          </a:p>
          <a:p>
            <a:pPr marL="0" marR="0" lvl="0" indent="0" algn="ctr" rtl="0">
              <a:lnSpc>
                <a:spcPct val="140005"/>
              </a:lnSpc>
              <a:spcBef>
                <a:spcPts val="0"/>
              </a:spcBef>
              <a:spcAft>
                <a:spcPts val="0"/>
              </a:spcAft>
              <a:buNone/>
            </a:pPr>
            <a:r>
              <a:rPr lang="en-US" sz="3497">
                <a:solidFill>
                  <a:srgbClr val="051D40"/>
                </a:solidFill>
                <a:latin typeface="Times New Roman" panose="02020603050405020304" pitchFamily="18" charset="0"/>
                <a:ea typeface="Poppins"/>
                <a:cs typeface="Times New Roman" panose="02020603050405020304" pitchFamily="18" charset="0"/>
                <a:sym typeface="Poppins"/>
              </a:rPr>
              <a:t>TỰ HỌC</a:t>
            </a:r>
            <a:endParaRPr>
              <a:latin typeface="Times New Roman" panose="02020603050405020304" pitchFamily="18" charset="0"/>
              <a:cs typeface="Times New Roman" panose="02020603050405020304" pitchFamily="18" charset="0"/>
            </a:endParaRPr>
          </a:p>
        </p:txBody>
      </p:sp>
      <p:sp>
        <p:nvSpPr>
          <p:cNvPr id="520" name="Google Shape;520;p14"/>
          <p:cNvSpPr txBox="1"/>
          <p:nvPr/>
        </p:nvSpPr>
        <p:spPr>
          <a:xfrm>
            <a:off x="14271634" y="3287379"/>
            <a:ext cx="2027181" cy="1795492"/>
          </a:xfrm>
          <a:prstGeom prst="rect">
            <a:avLst/>
          </a:prstGeom>
          <a:noFill/>
          <a:ln>
            <a:noFill/>
          </a:ln>
        </p:spPr>
        <p:txBody>
          <a:bodyPr spcFirstLastPara="1" wrap="square" lIns="0" tIns="0" rIns="0" bIns="0" anchor="t" anchorCtr="0">
            <a:spAutoFit/>
          </a:bodyPr>
          <a:lstStyle/>
          <a:p>
            <a:pPr marL="0" marR="0" lvl="0" indent="0" algn="ctr" rtl="0">
              <a:lnSpc>
                <a:spcPct val="140046"/>
              </a:lnSpc>
              <a:spcBef>
                <a:spcPts val="0"/>
              </a:spcBef>
              <a:spcAft>
                <a:spcPts val="0"/>
              </a:spcAft>
              <a:buNone/>
            </a:pPr>
            <a:r>
              <a:rPr lang="en-US" sz="3416">
                <a:solidFill>
                  <a:srgbClr val="FDFDFD"/>
                </a:solidFill>
                <a:latin typeface="Times New Roman"/>
                <a:ea typeface="Times New Roman"/>
                <a:cs typeface="Times New Roman"/>
                <a:sym typeface="Times New Roman"/>
              </a:rPr>
              <a:t>GIAO TIẾP,</a:t>
            </a:r>
            <a:endParaRPr/>
          </a:p>
          <a:p>
            <a:pPr marL="0" marR="0" lvl="0" indent="0" algn="ctr" rtl="0">
              <a:lnSpc>
                <a:spcPct val="140046"/>
              </a:lnSpc>
              <a:spcBef>
                <a:spcPts val="0"/>
              </a:spcBef>
              <a:spcAft>
                <a:spcPts val="0"/>
              </a:spcAft>
              <a:buNone/>
            </a:pPr>
            <a:r>
              <a:rPr lang="en-US" sz="3416">
                <a:solidFill>
                  <a:srgbClr val="FDFDFD"/>
                </a:solidFill>
                <a:latin typeface="Times New Roman"/>
                <a:ea typeface="Times New Roman"/>
                <a:cs typeface="Times New Roman"/>
                <a:sym typeface="Times New Roman"/>
              </a:rPr>
              <a:t>HỢP TÁC</a:t>
            </a:r>
            <a:endParaRPr/>
          </a:p>
        </p:txBody>
      </p:sp>
      <p:sp>
        <p:nvSpPr>
          <p:cNvPr id="521" name="Google Shape;521;p14"/>
          <p:cNvSpPr txBox="1"/>
          <p:nvPr/>
        </p:nvSpPr>
        <p:spPr>
          <a:xfrm>
            <a:off x="11998471" y="6918105"/>
            <a:ext cx="2413303" cy="1927451"/>
          </a:xfrm>
          <a:prstGeom prst="rect">
            <a:avLst/>
          </a:prstGeom>
          <a:noFill/>
          <a:ln>
            <a:noFill/>
          </a:ln>
        </p:spPr>
        <p:txBody>
          <a:bodyPr spcFirstLastPara="1" wrap="square" lIns="0" tIns="0" rIns="0" bIns="0" anchor="t" anchorCtr="0">
            <a:spAutoFit/>
          </a:bodyPr>
          <a:lstStyle/>
          <a:p>
            <a:pPr marL="0" marR="0" lvl="0" indent="0" algn="ctr" rtl="0">
              <a:lnSpc>
                <a:spcPct val="140006"/>
              </a:lnSpc>
              <a:spcBef>
                <a:spcPts val="0"/>
              </a:spcBef>
              <a:spcAft>
                <a:spcPts val="0"/>
              </a:spcAft>
              <a:buNone/>
            </a:pPr>
            <a:r>
              <a:rPr lang="en-US" sz="2982">
                <a:solidFill>
                  <a:srgbClr val="FDFDFD"/>
                </a:solidFill>
                <a:latin typeface="+mn-lt"/>
                <a:ea typeface="Poppins"/>
                <a:cs typeface="Poppins"/>
                <a:sym typeface="Poppins"/>
              </a:rPr>
              <a:t>GQVĐ </a:t>
            </a:r>
            <a:endParaRPr>
              <a:latin typeface="+mn-lt"/>
            </a:endParaRPr>
          </a:p>
          <a:p>
            <a:pPr marL="0" marR="0" lvl="0" indent="0" algn="ctr" rtl="0">
              <a:lnSpc>
                <a:spcPct val="140006"/>
              </a:lnSpc>
              <a:spcBef>
                <a:spcPts val="0"/>
              </a:spcBef>
              <a:spcAft>
                <a:spcPts val="0"/>
              </a:spcAft>
              <a:buNone/>
            </a:pPr>
            <a:r>
              <a:rPr lang="en-US" sz="2982">
                <a:solidFill>
                  <a:srgbClr val="FDFDFD"/>
                </a:solidFill>
                <a:latin typeface="+mn-lt"/>
                <a:ea typeface="Poppins"/>
                <a:cs typeface="Poppins"/>
                <a:sym typeface="Poppins"/>
              </a:rPr>
              <a:t>VÀ SÁNG TẠO</a:t>
            </a:r>
            <a:endParaRPr>
              <a:latin typeface="+mn-lt"/>
            </a:endParaRPr>
          </a:p>
        </p:txBody>
      </p:sp>
      <p:sp>
        <p:nvSpPr>
          <p:cNvPr id="524" name="Google Shape;524;p14"/>
          <p:cNvSpPr txBox="1"/>
          <p:nvPr/>
        </p:nvSpPr>
        <p:spPr>
          <a:xfrm>
            <a:off x="6768934" y="372991"/>
            <a:ext cx="10318398" cy="642548"/>
          </a:xfrm>
          <a:prstGeom prst="rect">
            <a:avLst/>
          </a:prstGeom>
          <a:noFill/>
          <a:ln>
            <a:noFill/>
          </a:ln>
        </p:spPr>
        <p:txBody>
          <a:bodyPr spcFirstLastPara="1" wrap="square" lIns="0" tIns="0" rIns="0" bIns="0" anchor="t" anchorCtr="0">
            <a:spAutoFit/>
          </a:bodyPr>
          <a:lstStyle/>
          <a:p>
            <a:pPr marL="0" marR="0" lvl="0" indent="0" algn="ctr" rtl="0">
              <a:lnSpc>
                <a:spcPct val="131007"/>
              </a:lnSpc>
              <a:spcBef>
                <a:spcPts val="0"/>
              </a:spcBef>
              <a:spcAft>
                <a:spcPts val="0"/>
              </a:spcAft>
              <a:buNone/>
            </a:pPr>
            <a:r>
              <a:rPr lang="en-US" sz="4099" b="1">
                <a:solidFill>
                  <a:srgbClr val="FF3131"/>
                </a:solidFill>
                <a:latin typeface="Times New Roman"/>
                <a:ea typeface="Times New Roman"/>
                <a:cs typeface="Times New Roman"/>
                <a:sym typeface="Times New Roman"/>
              </a:rPr>
              <a:t>ĐIỀU 5. YÊU CẦU CẦN ĐẠT ĐỐI VỚI HS</a:t>
            </a:r>
            <a:endParaRPr/>
          </a:p>
        </p:txBody>
      </p:sp>
      <p:sp>
        <p:nvSpPr>
          <p:cNvPr id="525" name="Google Shape;525;p14"/>
          <p:cNvSpPr txBox="1"/>
          <p:nvPr/>
        </p:nvSpPr>
        <p:spPr>
          <a:xfrm>
            <a:off x="7435670" y="1068106"/>
            <a:ext cx="5258582" cy="651653"/>
          </a:xfrm>
          <a:prstGeom prst="rect">
            <a:avLst/>
          </a:prstGeom>
          <a:noFill/>
          <a:ln>
            <a:noFill/>
          </a:ln>
        </p:spPr>
        <p:txBody>
          <a:bodyPr spcFirstLastPara="1" wrap="square" lIns="0" tIns="0" rIns="0" bIns="0" anchor="t" anchorCtr="0">
            <a:spAutoFit/>
          </a:bodyPr>
          <a:lstStyle/>
          <a:p>
            <a:pPr marL="885186" marR="0" lvl="1" indent="-442593" algn="ctr" rtl="0">
              <a:lnSpc>
                <a:spcPct val="122045"/>
              </a:lnSpc>
              <a:spcBef>
                <a:spcPts val="0"/>
              </a:spcBef>
              <a:spcAft>
                <a:spcPts val="0"/>
              </a:spcAft>
              <a:buClr>
                <a:srgbClr val="00569E"/>
              </a:buClr>
              <a:buSzPts val="4400"/>
              <a:buFont typeface="Times New Roman"/>
              <a:buAutoNum type="arabicPeriod"/>
            </a:pPr>
            <a:r>
              <a:rPr lang="en-US" sz="4400" b="1" i="0" u="none" strike="noStrike" cap="none">
                <a:solidFill>
                  <a:srgbClr val="00569E"/>
                </a:solidFill>
                <a:latin typeface="Times New Roman"/>
                <a:ea typeface="Times New Roman"/>
                <a:cs typeface="Times New Roman"/>
                <a:sym typeface="Times New Roman"/>
              </a:rPr>
              <a:t>Yêu cầu chung</a:t>
            </a:r>
            <a:endParaRPr sz="4400" b="1" i="0" u="none" strike="noStrike" cap="none">
              <a:solidFill>
                <a:srgbClr val="00569E"/>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1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4" b="-1666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31" name="Google Shape;531;p15"/>
          <p:cNvGrpSpPr/>
          <p:nvPr/>
        </p:nvGrpSpPr>
        <p:grpSpPr>
          <a:xfrm>
            <a:off x="-433856" y="-1157162"/>
            <a:ext cx="8746495" cy="12384334"/>
            <a:chOff x="0" y="-57150"/>
            <a:chExt cx="2303604" cy="3261718"/>
          </a:xfrm>
        </p:grpSpPr>
        <p:sp>
          <p:nvSpPr>
            <p:cNvPr id="532" name="Google Shape;532;p15"/>
            <p:cNvSpPr/>
            <p:nvPr/>
          </p:nvSpPr>
          <p:spPr>
            <a:xfrm>
              <a:off x="0" y="0"/>
              <a:ext cx="2303604" cy="3204568"/>
            </a:xfrm>
            <a:custGeom>
              <a:avLst/>
              <a:gdLst/>
              <a:ahLst/>
              <a:cxnLst/>
              <a:rect l="l" t="t" r="r" b="b"/>
              <a:pathLst>
                <a:path w="2303604" h="3204568" extrusionOk="0">
                  <a:moveTo>
                    <a:pt x="0" y="0"/>
                  </a:moveTo>
                  <a:lnTo>
                    <a:pt x="2303604" y="0"/>
                  </a:lnTo>
                  <a:lnTo>
                    <a:pt x="2303604" y="3204568"/>
                  </a:lnTo>
                  <a:lnTo>
                    <a:pt x="0" y="3204568"/>
                  </a:lnTo>
                  <a:close/>
                </a:path>
              </a:pathLst>
            </a:custGeom>
            <a:solidFill>
              <a:srgbClr val="145D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3" name="Google Shape;533;p15"/>
            <p:cNvSpPr txBox="1"/>
            <p:nvPr/>
          </p:nvSpPr>
          <p:spPr>
            <a:xfrm>
              <a:off x="0" y="-57150"/>
              <a:ext cx="2303604" cy="326171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34" name="Google Shape;534;p15"/>
          <p:cNvSpPr/>
          <p:nvPr/>
        </p:nvSpPr>
        <p:spPr>
          <a:xfrm rot="5400000">
            <a:off x="3675574" y="3600450"/>
            <a:ext cx="10287000" cy="3086100"/>
          </a:xfrm>
          <a:custGeom>
            <a:avLst/>
            <a:gdLst/>
            <a:ahLst/>
            <a:cxnLst/>
            <a:rect l="l" t="t" r="r" b="b"/>
            <a:pathLst>
              <a:path w="10287000" h="3086100" extrusionOk="0">
                <a:moveTo>
                  <a:pt x="0" y="0"/>
                </a:moveTo>
                <a:lnTo>
                  <a:pt x="10287000" y="0"/>
                </a:lnTo>
                <a:lnTo>
                  <a:pt x="10287000" y="3086100"/>
                </a:lnTo>
                <a:lnTo>
                  <a:pt x="0" y="308610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5" name="Google Shape;535;p15"/>
          <p:cNvSpPr txBox="1"/>
          <p:nvPr/>
        </p:nvSpPr>
        <p:spPr>
          <a:xfrm>
            <a:off x="473917" y="712236"/>
            <a:ext cx="6930950" cy="1069780"/>
          </a:xfrm>
          <a:prstGeom prst="rect">
            <a:avLst/>
          </a:prstGeom>
          <a:noFill/>
          <a:ln>
            <a:noFill/>
          </a:ln>
        </p:spPr>
        <p:txBody>
          <a:bodyPr spcFirstLastPara="1" wrap="square" lIns="0" tIns="0" rIns="0" bIns="0" anchor="t" anchorCtr="0">
            <a:spAutoFit/>
          </a:bodyPr>
          <a:lstStyle/>
          <a:p>
            <a:pPr marL="0" marR="0" lvl="0" indent="0" algn="l" rtl="0">
              <a:lnSpc>
                <a:spcPct val="120006"/>
              </a:lnSpc>
              <a:spcBef>
                <a:spcPts val="0"/>
              </a:spcBef>
              <a:spcAft>
                <a:spcPts val="0"/>
              </a:spcAft>
              <a:buNone/>
            </a:pPr>
            <a:r>
              <a:rPr lang="en-US" sz="5793" b="1">
                <a:solidFill>
                  <a:srgbClr val="FDFDFD"/>
                </a:solidFill>
                <a:latin typeface="+mn-lt"/>
                <a:ea typeface="Open Sans ExtraBold"/>
                <a:cs typeface="Open Sans ExtraBold"/>
                <a:sym typeface="Open Sans ExtraBold"/>
              </a:rPr>
              <a:t>Thông tư 01/2017</a:t>
            </a:r>
            <a:endParaRPr>
              <a:latin typeface="+mn-lt"/>
            </a:endParaRPr>
          </a:p>
        </p:txBody>
      </p:sp>
      <p:sp>
        <p:nvSpPr>
          <p:cNvPr id="536" name="Google Shape;536;p15"/>
          <p:cNvSpPr txBox="1"/>
          <p:nvPr/>
        </p:nvSpPr>
        <p:spPr>
          <a:xfrm>
            <a:off x="9757597" y="712236"/>
            <a:ext cx="7501703" cy="1069780"/>
          </a:xfrm>
          <a:prstGeom prst="rect">
            <a:avLst/>
          </a:prstGeom>
          <a:noFill/>
          <a:ln>
            <a:noFill/>
          </a:ln>
        </p:spPr>
        <p:txBody>
          <a:bodyPr spcFirstLastPara="1" wrap="square" lIns="0" tIns="0" rIns="0" bIns="0" anchor="t" anchorCtr="0">
            <a:spAutoFit/>
          </a:bodyPr>
          <a:lstStyle/>
          <a:p>
            <a:pPr marL="0" marR="0" lvl="0" indent="0" algn="l" rtl="0">
              <a:lnSpc>
                <a:spcPct val="120006"/>
              </a:lnSpc>
              <a:spcBef>
                <a:spcPts val="0"/>
              </a:spcBef>
              <a:spcAft>
                <a:spcPts val="0"/>
              </a:spcAft>
              <a:buNone/>
            </a:pPr>
            <a:r>
              <a:rPr lang="en-US" sz="5793" b="1">
                <a:solidFill>
                  <a:srgbClr val="051D40"/>
                </a:solidFill>
                <a:latin typeface="+mn-lt"/>
                <a:ea typeface="Open Sans ExtraBold"/>
                <a:cs typeface="Open Sans ExtraBold"/>
                <a:sym typeface="Open Sans ExtraBold"/>
              </a:rPr>
              <a:t>Thông tư 08/2024</a:t>
            </a:r>
            <a:endParaRPr>
              <a:latin typeface="+mn-lt"/>
            </a:endParaRPr>
          </a:p>
        </p:txBody>
      </p:sp>
      <p:sp>
        <p:nvSpPr>
          <p:cNvPr id="537" name="Google Shape;537;p15"/>
          <p:cNvSpPr txBox="1"/>
          <p:nvPr/>
        </p:nvSpPr>
        <p:spPr>
          <a:xfrm>
            <a:off x="-153939" y="1694111"/>
            <a:ext cx="7239946" cy="2564805"/>
          </a:xfrm>
          <a:prstGeom prst="rect">
            <a:avLst/>
          </a:prstGeom>
          <a:noFill/>
          <a:ln>
            <a:noFill/>
          </a:ln>
        </p:spPr>
        <p:txBody>
          <a:bodyPr spcFirstLastPara="1" wrap="square" lIns="0" tIns="0" rIns="0" bIns="0" anchor="t" anchorCtr="0">
            <a:spAutoFit/>
          </a:bodyPr>
          <a:lstStyle/>
          <a:p>
            <a:pPr marL="905368" marR="0" lvl="1" indent="-452684" algn="just" rtl="0">
              <a:lnSpc>
                <a:spcPct val="104833"/>
              </a:lnSpc>
              <a:spcBef>
                <a:spcPts val="0"/>
              </a:spcBef>
              <a:spcAft>
                <a:spcPts val="0"/>
              </a:spcAft>
              <a:buClr>
                <a:srgbClr val="FDFDFD"/>
              </a:buClr>
              <a:buSzPts val="4800"/>
              <a:buFont typeface="Arial"/>
              <a:buChar char="•"/>
            </a:pPr>
            <a:r>
              <a:rPr lang="en-US" sz="4800" b="0" i="0" u="none" strike="noStrike" cap="none">
                <a:solidFill>
                  <a:srgbClr val="FDFDFD"/>
                </a:solidFill>
                <a:latin typeface="Times New Roman"/>
                <a:ea typeface="Times New Roman"/>
                <a:cs typeface="Times New Roman"/>
                <a:sym typeface="Times New Roman"/>
              </a:rPr>
              <a:t>Có địa chỉ lồng ghép  trong các môn học và hoạt động ngoại khóa và ở các lớp cụ thể.</a:t>
            </a:r>
            <a:endParaRPr/>
          </a:p>
        </p:txBody>
      </p:sp>
      <p:sp>
        <p:nvSpPr>
          <p:cNvPr id="538" name="Google Shape;538;p15"/>
          <p:cNvSpPr txBox="1"/>
          <p:nvPr/>
        </p:nvSpPr>
        <p:spPr>
          <a:xfrm>
            <a:off x="9551600" y="2013169"/>
            <a:ext cx="8154060" cy="4184992"/>
          </a:xfrm>
          <a:prstGeom prst="rect">
            <a:avLst/>
          </a:prstGeom>
          <a:noFill/>
          <a:ln>
            <a:noFill/>
          </a:ln>
        </p:spPr>
        <p:txBody>
          <a:bodyPr spcFirstLastPara="1" wrap="square" lIns="0" tIns="0" rIns="0" bIns="0" anchor="t" anchorCtr="0">
            <a:spAutoFit/>
          </a:bodyPr>
          <a:lstStyle/>
          <a:p>
            <a:pPr marL="837464" marR="0" lvl="1" indent="-418731" algn="just" rtl="0">
              <a:lnSpc>
                <a:spcPct val="105772"/>
              </a:lnSpc>
              <a:spcBef>
                <a:spcPts val="0"/>
              </a:spcBef>
              <a:spcAft>
                <a:spcPts val="0"/>
              </a:spcAft>
              <a:buClr>
                <a:srgbClr val="051D40"/>
              </a:buClr>
              <a:buSzPts val="4400"/>
              <a:buFont typeface="Arial"/>
              <a:buChar char="•"/>
            </a:pPr>
            <a:r>
              <a:rPr lang="en-US" sz="4400" b="0" i="0" u="none" strike="noStrike" cap="none">
                <a:solidFill>
                  <a:srgbClr val="051D40"/>
                </a:solidFill>
                <a:latin typeface="Times New Roman"/>
                <a:ea typeface="Times New Roman"/>
                <a:cs typeface="Times New Roman"/>
                <a:sym typeface="Times New Roman"/>
              </a:rPr>
              <a:t>Địa chỉ lồng ghép là do tổ chuyên môn lựa chọn và xây dựng.</a:t>
            </a:r>
            <a:endParaRPr/>
          </a:p>
          <a:p>
            <a:pPr marL="837464" marR="0" lvl="1" indent="-418731" algn="just" rtl="0">
              <a:lnSpc>
                <a:spcPct val="105772"/>
              </a:lnSpc>
              <a:spcBef>
                <a:spcPts val="0"/>
              </a:spcBef>
              <a:spcAft>
                <a:spcPts val="0"/>
              </a:spcAft>
              <a:buClr>
                <a:srgbClr val="051D40"/>
              </a:buClr>
              <a:buSzPts val="4400"/>
              <a:buFont typeface="Arial"/>
              <a:buChar char="•"/>
            </a:pPr>
            <a:r>
              <a:rPr lang="en-US" sz="4400" b="0" i="0" u="none" strike="noStrike" cap="none">
                <a:solidFill>
                  <a:srgbClr val="051D40"/>
                </a:solidFill>
                <a:latin typeface="Times New Roman"/>
                <a:ea typeface="Times New Roman"/>
                <a:cs typeface="Times New Roman"/>
                <a:sym typeface="Times New Roman"/>
              </a:rPr>
              <a:t>Lồng ghép vào hoạt động nào là </a:t>
            </a:r>
            <a:r>
              <a:rPr lang="en-US" sz="4400" b="0" i="0" u="none" strike="noStrike" cap="none">
                <a:solidFill>
                  <a:srgbClr val="FF3131"/>
                </a:solidFill>
                <a:latin typeface="Times New Roman"/>
                <a:ea typeface="Times New Roman"/>
                <a:cs typeface="Times New Roman"/>
                <a:sym typeface="Times New Roman"/>
              </a:rPr>
              <a:t>do GV lựa chọn</a:t>
            </a:r>
            <a:r>
              <a:rPr lang="en-US" sz="4400" b="0" i="0" u="none" strike="noStrike" cap="none">
                <a:solidFill>
                  <a:srgbClr val="051D40"/>
                </a:solidFill>
                <a:latin typeface="Times New Roman"/>
                <a:ea typeface="Times New Roman"/>
                <a:cs typeface="Times New Roman"/>
                <a:sym typeface="Times New Roman"/>
              </a:rPr>
              <a:t> sao cho phù hợp, nhẹ nhàng, sáng tạo, </a:t>
            </a:r>
            <a:r>
              <a:rPr lang="en-US" sz="4400" b="0" i="0" u="none" strike="noStrike" cap="none">
                <a:solidFill>
                  <a:srgbClr val="FF3131"/>
                </a:solidFill>
                <a:latin typeface="Times New Roman"/>
                <a:ea typeface="Times New Roman"/>
                <a:cs typeface="Times New Roman"/>
                <a:sym typeface="Times New Roman"/>
              </a:rPr>
              <a:t>đảm bảo nội dung</a:t>
            </a:r>
            <a:r>
              <a:rPr lang="en-US" sz="4400" b="0" i="0" u="none" strike="noStrike" cap="none">
                <a:solidFill>
                  <a:srgbClr val="051D40"/>
                </a:solidFill>
                <a:latin typeface="Times New Roman"/>
                <a:ea typeface="Times New Roman"/>
                <a:cs typeface="Times New Roman"/>
                <a:sym typeface="Times New Roman"/>
              </a:rPr>
              <a:t> mà không làm tăng thời lượng của môn học.</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60"/>
        <p:cNvGrpSpPr/>
        <p:nvPr/>
      </p:nvGrpSpPr>
      <p:grpSpPr>
        <a:xfrm>
          <a:off x="0" y="0"/>
          <a:ext cx="0" cy="0"/>
          <a:chOff x="0" y="0"/>
          <a:chExt cx="0" cy="0"/>
        </a:xfrm>
      </p:grpSpPr>
      <p:sp>
        <p:nvSpPr>
          <p:cNvPr id="1061" name="Google Shape;1061;p48"/>
          <p:cNvSpPr/>
          <p:nvPr/>
        </p:nvSpPr>
        <p:spPr>
          <a:xfrm>
            <a:off x="7318555" y="-234739"/>
            <a:ext cx="11774707" cy="10196366"/>
          </a:xfrm>
          <a:custGeom>
            <a:avLst/>
            <a:gdLst/>
            <a:ahLst/>
            <a:cxnLst/>
            <a:rect l="l" t="t" r="r" b="b"/>
            <a:pathLst>
              <a:path w="4282440" h="3708400" extrusionOk="0">
                <a:moveTo>
                  <a:pt x="3211830" y="0"/>
                </a:moveTo>
                <a:lnTo>
                  <a:pt x="1070610" y="0"/>
                </a:lnTo>
                <a:lnTo>
                  <a:pt x="0" y="1854200"/>
                </a:lnTo>
                <a:lnTo>
                  <a:pt x="1070610" y="3708400"/>
                </a:lnTo>
                <a:lnTo>
                  <a:pt x="3211830" y="3708400"/>
                </a:lnTo>
                <a:lnTo>
                  <a:pt x="4282440" y="1854200"/>
                </a:lnTo>
                <a:close/>
              </a:path>
            </a:pathLst>
          </a:custGeom>
          <a:blipFill rotWithShape="1">
            <a:blip r:embed="rId3">
              <a:alphaModFix/>
            </a:blip>
            <a:stretch>
              <a:fillRect l="-7727" r="-772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62" name="Google Shape;1062;p48"/>
          <p:cNvGrpSpPr/>
          <p:nvPr/>
        </p:nvGrpSpPr>
        <p:grpSpPr>
          <a:xfrm>
            <a:off x="-1864644" y="9308700"/>
            <a:ext cx="15590632" cy="2743966"/>
            <a:chOff x="0" y="-28575"/>
            <a:chExt cx="2151604" cy="378684"/>
          </a:xfrm>
        </p:grpSpPr>
        <p:sp>
          <p:nvSpPr>
            <p:cNvPr id="1063" name="Google Shape;1063;p48"/>
            <p:cNvSpPr/>
            <p:nvPr/>
          </p:nvSpPr>
          <p:spPr>
            <a:xfrm>
              <a:off x="0" y="0"/>
              <a:ext cx="2151604" cy="350109"/>
            </a:xfrm>
            <a:custGeom>
              <a:avLst/>
              <a:gdLst/>
              <a:ahLst/>
              <a:cxnLst/>
              <a:rect l="l" t="t" r="r" b="b"/>
              <a:pathLst>
                <a:path w="2151604" h="350109" extrusionOk="0">
                  <a:moveTo>
                    <a:pt x="1948404" y="0"/>
                  </a:moveTo>
                  <a:lnTo>
                    <a:pt x="0" y="0"/>
                  </a:lnTo>
                  <a:lnTo>
                    <a:pt x="203200" y="350109"/>
                  </a:lnTo>
                  <a:lnTo>
                    <a:pt x="2151604" y="350109"/>
                  </a:lnTo>
                  <a:lnTo>
                    <a:pt x="1948404" y="0"/>
                  </a:lnTo>
                  <a:close/>
                </a:path>
              </a:pathLst>
            </a:custGeom>
            <a:solidFill>
              <a:srgbClr val="00569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4" name="Google Shape;1064;p48"/>
            <p:cNvSpPr txBox="1"/>
            <p:nvPr/>
          </p:nvSpPr>
          <p:spPr>
            <a:xfrm>
              <a:off x="101600" y="-28575"/>
              <a:ext cx="1948404" cy="378684"/>
            </a:xfrm>
            <a:prstGeom prst="rect">
              <a:avLst/>
            </a:prstGeom>
            <a:noFill/>
            <a:ln>
              <a:noFill/>
            </a:ln>
          </p:spPr>
          <p:txBody>
            <a:bodyPr spcFirstLastPara="1" wrap="square" lIns="50800" tIns="50800" rIns="50800" bIns="50800" anchor="ctr" anchorCtr="0">
              <a:noAutofit/>
            </a:bodyPr>
            <a:lstStyle/>
            <a:p>
              <a:pPr marL="0" marR="0" lvl="0" indent="0" algn="ctr" rtl="0">
                <a:lnSpc>
                  <a:spcPct val="1322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065" name="Google Shape;1065;p48"/>
          <p:cNvSpPr txBox="1"/>
          <p:nvPr/>
        </p:nvSpPr>
        <p:spPr>
          <a:xfrm>
            <a:off x="501244" y="2949133"/>
            <a:ext cx="6532628" cy="2447370"/>
          </a:xfrm>
          <a:prstGeom prst="rect">
            <a:avLst/>
          </a:prstGeom>
          <a:noFill/>
          <a:ln>
            <a:noFill/>
          </a:ln>
        </p:spPr>
        <p:txBody>
          <a:bodyPr spcFirstLastPara="1" wrap="square" lIns="0" tIns="0" rIns="0" bIns="0" anchor="t" anchorCtr="0">
            <a:spAutoFit/>
          </a:bodyPr>
          <a:lstStyle/>
          <a:p>
            <a:pPr marL="0" marR="0" lvl="0" indent="0" algn="ctr" rtl="0">
              <a:lnSpc>
                <a:spcPct val="160003"/>
              </a:lnSpc>
              <a:spcBef>
                <a:spcPts val="0"/>
              </a:spcBef>
              <a:spcAft>
                <a:spcPts val="0"/>
              </a:spcAft>
              <a:buNone/>
            </a:pPr>
            <a:r>
              <a:rPr lang="en-US" sz="6198">
                <a:solidFill>
                  <a:srgbClr val="1836B2"/>
                </a:solidFill>
                <a:latin typeface="Paytone One"/>
                <a:ea typeface="Paytone One"/>
                <a:cs typeface="Paytone One"/>
                <a:sym typeface="Paytone One"/>
              </a:rPr>
              <a:t>CẢM ƠN</a:t>
            </a:r>
            <a:endParaRPr/>
          </a:p>
          <a:p>
            <a:pPr marL="0" marR="0" lvl="0" indent="0" algn="ctr" rtl="0">
              <a:lnSpc>
                <a:spcPct val="160003"/>
              </a:lnSpc>
              <a:spcBef>
                <a:spcPts val="0"/>
              </a:spcBef>
              <a:spcAft>
                <a:spcPts val="0"/>
              </a:spcAft>
              <a:buNone/>
            </a:pPr>
            <a:r>
              <a:rPr lang="en-US" sz="6198">
                <a:solidFill>
                  <a:srgbClr val="1836B2"/>
                </a:solidFill>
                <a:latin typeface="Paytone One"/>
                <a:ea typeface="Paytone One"/>
                <a:cs typeface="Paytone One"/>
                <a:sym typeface="Paytone One"/>
              </a:rPr>
              <a:t>QUÝ THẦY CÔ!</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1474</Words>
  <Application>Microsoft Office PowerPoint</Application>
  <PresentationFormat>Custom</PresentationFormat>
  <Paragraphs>145</Paragraphs>
  <Slides>15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Paytone One</vt:lpstr>
      <vt:lpstr>Calibri</vt:lpstr>
      <vt:lpstr>Times New Roman</vt:lpstr>
      <vt:lpstr>Open Sans ExtraBold</vt:lpstr>
      <vt:lpstr>Poppins</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cp:lastModifiedBy>
  <cp:revision>4</cp:revision>
  <dcterms:created xsi:type="dcterms:W3CDTF">2006-08-16T00:00:00Z</dcterms:created>
  <dcterms:modified xsi:type="dcterms:W3CDTF">2024-09-13T12:19:41Z</dcterms:modified>
</cp:coreProperties>
</file>